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5"/>
  </p:sldMasterIdLst>
  <p:notesMasterIdLst>
    <p:notesMasterId r:id="rId49"/>
  </p:notesMasterIdLst>
  <p:handoutMasterIdLst>
    <p:handoutMasterId r:id="rId50"/>
  </p:handoutMasterIdLst>
  <p:sldIdLst>
    <p:sldId id="256" r:id="rId6"/>
    <p:sldId id="258" r:id="rId7"/>
    <p:sldId id="259" r:id="rId8"/>
    <p:sldId id="299" r:id="rId9"/>
    <p:sldId id="300" r:id="rId10"/>
    <p:sldId id="260" r:id="rId11"/>
    <p:sldId id="264" r:id="rId12"/>
    <p:sldId id="265" r:id="rId13"/>
    <p:sldId id="261" r:id="rId14"/>
    <p:sldId id="274" r:id="rId15"/>
    <p:sldId id="291" r:id="rId16"/>
    <p:sldId id="286" r:id="rId17"/>
    <p:sldId id="292" r:id="rId18"/>
    <p:sldId id="275" r:id="rId19"/>
    <p:sldId id="257" r:id="rId20"/>
    <p:sldId id="277" r:id="rId21"/>
    <p:sldId id="278" r:id="rId22"/>
    <p:sldId id="279" r:id="rId23"/>
    <p:sldId id="280" r:id="rId24"/>
    <p:sldId id="281" r:id="rId25"/>
    <p:sldId id="282" r:id="rId26"/>
    <p:sldId id="283" r:id="rId27"/>
    <p:sldId id="284" r:id="rId28"/>
    <p:sldId id="276" r:id="rId29"/>
    <p:sldId id="285" r:id="rId30"/>
    <p:sldId id="269" r:id="rId31"/>
    <p:sldId id="270" r:id="rId32"/>
    <p:sldId id="266" r:id="rId33"/>
    <p:sldId id="267" r:id="rId34"/>
    <p:sldId id="268" r:id="rId35"/>
    <p:sldId id="293" r:id="rId36"/>
    <p:sldId id="295" r:id="rId37"/>
    <p:sldId id="296" r:id="rId38"/>
    <p:sldId id="297" r:id="rId39"/>
    <p:sldId id="294" r:id="rId40"/>
    <p:sldId id="263" r:id="rId41"/>
    <p:sldId id="273" r:id="rId42"/>
    <p:sldId id="271" r:id="rId43"/>
    <p:sldId id="287" r:id="rId44"/>
    <p:sldId id="288" r:id="rId45"/>
    <p:sldId id="298" r:id="rId46"/>
    <p:sldId id="272" r:id="rId47"/>
    <p:sldId id="290" r:id="rId48"/>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845" userDrawn="1">
          <p15:clr>
            <a:srgbClr val="A4A3A4"/>
          </p15:clr>
        </p15:guide>
        <p15:guide id="2" pos="10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74731" autoAdjust="0"/>
  </p:normalViewPr>
  <p:slideViewPr>
    <p:cSldViewPr>
      <p:cViewPr varScale="1">
        <p:scale>
          <a:sx n="66" d="100"/>
          <a:sy n="66" d="100"/>
        </p:scale>
        <p:origin x="1284" y="44"/>
      </p:cViewPr>
      <p:guideLst>
        <p:guide orient="horz" pos="2845"/>
        <p:guide pos="1066"/>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407567972355426E-2"/>
          <c:y val="2.7923630888594075E-2"/>
          <c:w val="0.89521062992125988"/>
          <c:h val="0.89814814814814814"/>
        </c:manualLayout>
      </c:layout>
      <c:barChart>
        <c:barDir val="col"/>
        <c:grouping val="clustered"/>
        <c:varyColors val="0"/>
        <c:ser>
          <c:idx val="0"/>
          <c:order val="0"/>
          <c:spPr>
            <a:solidFill>
              <a:schemeClr val="accent1"/>
            </a:solidFill>
            <a:ln>
              <a:noFill/>
            </a:ln>
            <a:effectLst/>
          </c:spPr>
          <c:invertIfNegative val="0"/>
          <c:dPt>
            <c:idx val="2"/>
            <c:invertIfNegative val="0"/>
            <c:bubble3D val="0"/>
            <c:spPr>
              <a:solidFill>
                <a:srgbClr val="FF0000"/>
              </a:solidFill>
              <a:ln>
                <a:noFill/>
              </a:ln>
              <a:effectLst/>
            </c:spPr>
            <c:extLst>
              <c:ext xmlns:c16="http://schemas.microsoft.com/office/drawing/2014/chart" uri="{C3380CC4-5D6E-409C-BE32-E72D297353CC}">
                <c16:uniqueId val="{00000001-FFAC-47CE-AF6E-D7E987FAB843}"/>
              </c:ext>
            </c:extLst>
          </c:dPt>
          <c:val>
            <c:numRef>
              <c:f>Sheet1!$B$15:$E$15</c:f>
              <c:numCache>
                <c:formatCode>General</c:formatCode>
                <c:ptCount val="4"/>
                <c:pt idx="0">
                  <c:v>0</c:v>
                </c:pt>
                <c:pt idx="1">
                  <c:v>20.3</c:v>
                </c:pt>
                <c:pt idx="2">
                  <c:v>-2.9</c:v>
                </c:pt>
                <c:pt idx="3">
                  <c:v>73.5</c:v>
                </c:pt>
              </c:numCache>
            </c:numRef>
          </c:val>
          <c:extLst>
            <c:ext xmlns:c16="http://schemas.microsoft.com/office/drawing/2014/chart" uri="{C3380CC4-5D6E-409C-BE32-E72D297353CC}">
              <c16:uniqueId val="{00000002-FFAC-47CE-AF6E-D7E987FAB843}"/>
            </c:ext>
          </c:extLst>
        </c:ser>
        <c:dLbls>
          <c:showLegendKey val="0"/>
          <c:showVal val="0"/>
          <c:showCatName val="0"/>
          <c:showSerName val="0"/>
          <c:showPercent val="0"/>
          <c:showBubbleSize val="0"/>
        </c:dLbls>
        <c:gapWidth val="219"/>
        <c:overlap val="-27"/>
        <c:axId val="1605381024"/>
        <c:axId val="1605381568"/>
      </c:barChart>
      <c:catAx>
        <c:axId val="16053810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5381568"/>
        <c:crosses val="autoZero"/>
        <c:auto val="1"/>
        <c:lblAlgn val="ctr"/>
        <c:lblOffset val="100"/>
        <c:noMultiLvlLbl val="0"/>
      </c:catAx>
      <c:valAx>
        <c:axId val="16053815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538102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1938345623098884E-2"/>
          <c:y val="6.6338673291828132E-2"/>
          <c:w val="0.89594308188973926"/>
          <c:h val="0.85820826817539264"/>
        </c:manualLayout>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FFFF00"/>
              </a:solidFill>
              <a:ln>
                <a:noFill/>
              </a:ln>
              <a:effectLst/>
            </c:spPr>
            <c:extLst>
              <c:ext xmlns:c16="http://schemas.microsoft.com/office/drawing/2014/chart" uri="{C3380CC4-5D6E-409C-BE32-E72D297353CC}">
                <c16:uniqueId val="{00000001-9FB3-4C67-BD28-FFB8FB5DD42D}"/>
              </c:ext>
            </c:extLst>
          </c:dPt>
          <c:dPt>
            <c:idx val="2"/>
            <c:invertIfNegative val="0"/>
            <c:bubble3D val="0"/>
            <c:spPr>
              <a:solidFill>
                <a:schemeClr val="bg1">
                  <a:lumMod val="50000"/>
                </a:schemeClr>
              </a:solidFill>
              <a:ln>
                <a:noFill/>
              </a:ln>
              <a:effectLst/>
            </c:spPr>
            <c:extLst>
              <c:ext xmlns:c16="http://schemas.microsoft.com/office/drawing/2014/chart" uri="{C3380CC4-5D6E-409C-BE32-E72D297353CC}">
                <c16:uniqueId val="{00000003-9FB3-4C67-BD28-FFB8FB5DD42D}"/>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5-9FB3-4C67-BD28-FFB8FB5DD42D}"/>
              </c:ext>
            </c:extLst>
          </c:dPt>
          <c:dPt>
            <c:idx val="4"/>
            <c:invertIfNegative val="0"/>
            <c:bubble3D val="0"/>
            <c:spPr>
              <a:solidFill>
                <a:srgbClr val="FFC000"/>
              </a:solidFill>
              <a:ln>
                <a:noFill/>
              </a:ln>
              <a:effectLst/>
            </c:spPr>
            <c:extLst>
              <c:ext xmlns:c16="http://schemas.microsoft.com/office/drawing/2014/chart" uri="{C3380CC4-5D6E-409C-BE32-E72D297353CC}">
                <c16:uniqueId val="{00000007-9FB3-4C67-BD28-FFB8FB5DD42D}"/>
              </c:ext>
            </c:extLst>
          </c:dPt>
          <c:dPt>
            <c:idx val="5"/>
            <c:invertIfNegative val="0"/>
            <c:bubble3D val="0"/>
            <c:spPr>
              <a:solidFill>
                <a:srgbClr val="E820DE"/>
              </a:solidFill>
              <a:ln>
                <a:noFill/>
              </a:ln>
              <a:effectLst/>
            </c:spPr>
            <c:extLst>
              <c:ext xmlns:c16="http://schemas.microsoft.com/office/drawing/2014/chart" uri="{C3380CC4-5D6E-409C-BE32-E72D297353CC}">
                <c16:uniqueId val="{00000009-9FB3-4C67-BD28-FFB8FB5DD42D}"/>
              </c:ext>
            </c:extLst>
          </c:dPt>
          <c:dPt>
            <c:idx val="7"/>
            <c:invertIfNegative val="0"/>
            <c:bubble3D val="0"/>
            <c:spPr>
              <a:solidFill>
                <a:srgbClr val="FF0000"/>
              </a:solidFill>
              <a:ln>
                <a:noFill/>
              </a:ln>
              <a:effectLst/>
            </c:spPr>
            <c:extLst>
              <c:ext xmlns:c16="http://schemas.microsoft.com/office/drawing/2014/chart" uri="{C3380CC4-5D6E-409C-BE32-E72D297353CC}">
                <c16:uniqueId val="{0000000B-9FB3-4C67-BD28-FFB8FB5DD42D}"/>
              </c:ext>
            </c:extLst>
          </c:dPt>
          <c:dPt>
            <c:idx val="8"/>
            <c:invertIfNegative val="0"/>
            <c:bubble3D val="0"/>
            <c:spPr>
              <a:solidFill>
                <a:schemeClr val="tx1"/>
              </a:solidFill>
              <a:ln>
                <a:noFill/>
              </a:ln>
              <a:effectLst/>
            </c:spPr>
            <c:extLst>
              <c:ext xmlns:c16="http://schemas.microsoft.com/office/drawing/2014/chart" uri="{C3380CC4-5D6E-409C-BE32-E72D297353CC}">
                <c16:uniqueId val="{0000000D-9FB3-4C67-BD28-FFB8FB5DD42D}"/>
              </c:ext>
            </c:extLst>
          </c:dPt>
          <c:dPt>
            <c:idx val="9"/>
            <c:invertIfNegative val="0"/>
            <c:bubble3D val="0"/>
            <c:spPr>
              <a:solidFill>
                <a:schemeClr val="accent6"/>
              </a:solidFill>
              <a:ln>
                <a:noFill/>
              </a:ln>
              <a:effectLst/>
            </c:spPr>
            <c:extLst>
              <c:ext xmlns:c16="http://schemas.microsoft.com/office/drawing/2014/chart" uri="{C3380CC4-5D6E-409C-BE32-E72D297353CC}">
                <c16:uniqueId val="{0000000F-9FB3-4C67-BD28-FFB8FB5DD42D}"/>
              </c:ext>
            </c:extLst>
          </c:dPt>
          <c:cat>
            <c:strRef>
              <c:f>Sheet1!$D$50:$D$59</c:f>
              <c:strCache>
                <c:ptCount val="10"/>
                <c:pt idx="0">
                  <c:v>White</c:v>
                </c:pt>
                <c:pt idx="1">
                  <c:v>Yellow</c:v>
                </c:pt>
                <c:pt idx="2">
                  <c:v>Grey</c:v>
                </c:pt>
                <c:pt idx="3">
                  <c:v>Brown</c:v>
                </c:pt>
                <c:pt idx="4">
                  <c:v>Orange</c:v>
                </c:pt>
                <c:pt idx="5">
                  <c:v>Pink</c:v>
                </c:pt>
                <c:pt idx="6">
                  <c:v>Blue</c:v>
                </c:pt>
                <c:pt idx="7">
                  <c:v>Red</c:v>
                </c:pt>
                <c:pt idx="8">
                  <c:v>Black</c:v>
                </c:pt>
                <c:pt idx="9">
                  <c:v>Green</c:v>
                </c:pt>
              </c:strCache>
            </c:strRef>
          </c:cat>
          <c:val>
            <c:numRef>
              <c:f>Sheet1!$E$50:$E$59</c:f>
              <c:numCache>
                <c:formatCode>General</c:formatCode>
                <c:ptCount val="10"/>
                <c:pt idx="0">
                  <c:v>0</c:v>
                </c:pt>
                <c:pt idx="1">
                  <c:v>1.8398000000000001</c:v>
                </c:pt>
                <c:pt idx="2">
                  <c:v>1.8878999999999999</c:v>
                </c:pt>
                <c:pt idx="3">
                  <c:v>7.2050999999999998</c:v>
                </c:pt>
                <c:pt idx="4">
                  <c:v>8.0070999999999994</c:v>
                </c:pt>
                <c:pt idx="5">
                  <c:v>9.8056000000000001</c:v>
                </c:pt>
                <c:pt idx="6">
                  <c:v>36.446199999999997</c:v>
                </c:pt>
                <c:pt idx="7">
                  <c:v>42.042099999999998</c:v>
                </c:pt>
                <c:pt idx="8">
                  <c:v>54.473199999999999</c:v>
                </c:pt>
                <c:pt idx="9">
                  <c:v>126.65819999999999</c:v>
                </c:pt>
              </c:numCache>
            </c:numRef>
          </c:val>
          <c:extLst>
            <c:ext xmlns:c16="http://schemas.microsoft.com/office/drawing/2014/chart" uri="{C3380CC4-5D6E-409C-BE32-E72D297353CC}">
              <c16:uniqueId val="{00000010-9FB3-4C67-BD28-FFB8FB5DD42D}"/>
            </c:ext>
          </c:extLst>
        </c:ser>
        <c:dLbls>
          <c:showLegendKey val="0"/>
          <c:showVal val="0"/>
          <c:showCatName val="0"/>
          <c:showSerName val="0"/>
          <c:showPercent val="0"/>
          <c:showBubbleSize val="0"/>
        </c:dLbls>
        <c:gapWidth val="219"/>
        <c:overlap val="-27"/>
        <c:axId val="1605370144"/>
        <c:axId val="1605376128"/>
      </c:barChart>
      <c:catAx>
        <c:axId val="160537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5376128"/>
        <c:crosses val="autoZero"/>
        <c:auto val="1"/>
        <c:lblAlgn val="ctr"/>
        <c:lblOffset val="100"/>
        <c:noMultiLvlLbl val="0"/>
      </c:catAx>
      <c:valAx>
        <c:axId val="1605376128"/>
        <c:scaling>
          <c:orientation val="minMax"/>
          <c:max val="12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5370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mn-cs"/>
              </a:defRPr>
            </a:lvl1pPr>
          </a:lstStyle>
          <a:p>
            <a:pPr>
              <a:defRPr/>
            </a:pPr>
            <a:fld id="{4B2B75F8-2111-A54E-ADF6-4610A508944F}" type="datetime1">
              <a:rPr lang="en-US" altLang="en-US"/>
              <a:pPr>
                <a:defRPr/>
              </a:pPr>
              <a:t>2/22/2019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cs typeface="+mn-cs"/>
              </a:defRPr>
            </a:lvl1pPr>
          </a:lstStyle>
          <a:p>
            <a:pPr>
              <a:defRPr/>
            </a:pPr>
            <a:fld id="{39B6E136-4B7A-AB4F-AD99-B8BEADDEA69C}" type="slidenum">
              <a:rPr lang="en-US" altLang="en-US"/>
              <a:pPr>
                <a:defRPr/>
              </a:pPr>
              <a:t>‹#›</a:t>
            </a:fld>
            <a:endParaRPr lang="en-US" altLang="en-US"/>
          </a:p>
        </p:txBody>
      </p:sp>
    </p:spTree>
    <p:extLst>
      <p:ext uri="{BB962C8B-B14F-4D97-AF65-F5344CB8AC3E}">
        <p14:creationId xmlns:p14="http://schemas.microsoft.com/office/powerpoint/2010/main" val="23068139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ea typeface="ＭＳ Ｐゴシック"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0164AB7C-E831-A947-9B17-419A73C58F2C}" type="datetime1">
              <a:rPr lang="en-US" altLang="en-US"/>
              <a:pPr>
                <a:defRPr/>
              </a:pPr>
              <a:t>2/22/2019</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ea typeface="ＭＳ Ｐゴシック"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EC263979-D539-734D-9905-9C418264ECF3}" type="slidenum">
              <a:rPr lang="en-US" altLang="en-US"/>
              <a:pPr>
                <a:defRPr/>
              </a:pPr>
              <a:t>‹#›</a:t>
            </a:fld>
            <a:endParaRPr lang="en-US" altLang="en-US"/>
          </a:p>
        </p:txBody>
      </p:sp>
    </p:spTree>
    <p:extLst>
      <p:ext uri="{BB962C8B-B14F-4D97-AF65-F5344CB8AC3E}">
        <p14:creationId xmlns:p14="http://schemas.microsoft.com/office/powerpoint/2010/main" val="312872547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4pPr>
    <a:lvl5pPr marL="182880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DHC – </a:t>
            </a:r>
            <a:r>
              <a:rPr lang="en-AU" dirty="0" err="1"/>
              <a:t>cosmestics</a:t>
            </a:r>
            <a:r>
              <a:rPr lang="en-AU" dirty="0"/>
              <a:t> company </a:t>
            </a:r>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1</a:t>
            </a:fld>
            <a:endParaRPr lang="en-US" altLang="en-US"/>
          </a:p>
        </p:txBody>
      </p:sp>
    </p:spTree>
    <p:extLst>
      <p:ext uri="{BB962C8B-B14F-4D97-AF65-F5344CB8AC3E}">
        <p14:creationId xmlns:p14="http://schemas.microsoft.com/office/powerpoint/2010/main" val="939237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22</a:t>
            </a:fld>
            <a:endParaRPr lang="en-US" altLang="en-US"/>
          </a:p>
        </p:txBody>
      </p:sp>
    </p:spTree>
    <p:extLst>
      <p:ext uri="{BB962C8B-B14F-4D97-AF65-F5344CB8AC3E}">
        <p14:creationId xmlns:p14="http://schemas.microsoft.com/office/powerpoint/2010/main" val="137512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err="1"/>
              <a:t>Eg</a:t>
            </a:r>
            <a:r>
              <a:rPr lang="en-AU" dirty="0"/>
              <a:t> possible the number of likes </a:t>
            </a:r>
          </a:p>
          <a:p>
            <a:pPr marL="171450" indent="-171450">
              <a:buFontTx/>
              <a:buChar char="-"/>
            </a:pPr>
            <a:r>
              <a:rPr lang="en-AU" dirty="0"/>
              <a:t>Results might be biased</a:t>
            </a:r>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25</a:t>
            </a:fld>
            <a:endParaRPr lang="en-US" altLang="en-US"/>
          </a:p>
        </p:txBody>
      </p:sp>
    </p:spTree>
    <p:extLst>
      <p:ext uri="{BB962C8B-B14F-4D97-AF65-F5344CB8AC3E}">
        <p14:creationId xmlns:p14="http://schemas.microsoft.com/office/powerpoint/2010/main" val="358692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38</a:t>
            </a:fld>
            <a:endParaRPr lang="en-US" altLang="en-US"/>
          </a:p>
        </p:txBody>
      </p:sp>
    </p:spTree>
    <p:extLst>
      <p:ext uri="{BB962C8B-B14F-4D97-AF65-F5344CB8AC3E}">
        <p14:creationId xmlns:p14="http://schemas.microsoft.com/office/powerpoint/2010/main" val="162999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Eye sensitive to green??? Lol show off guy said this </a:t>
            </a:r>
            <a:r>
              <a:rPr lang="en-AU" dirty="0" err="1"/>
              <a:t>wattt</a:t>
            </a:r>
            <a:endParaRPr lang="en-AU" dirty="0"/>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39</a:t>
            </a:fld>
            <a:endParaRPr lang="en-US" altLang="en-US"/>
          </a:p>
        </p:txBody>
      </p:sp>
    </p:spTree>
    <p:extLst>
      <p:ext uri="{BB962C8B-B14F-4D97-AF65-F5344CB8AC3E}">
        <p14:creationId xmlns:p14="http://schemas.microsoft.com/office/powerpoint/2010/main" val="3536729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Apply ai to identify pictorial information </a:t>
            </a:r>
          </a:p>
          <a:p>
            <a:endParaRPr lang="en-AU" dirty="0"/>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9</a:t>
            </a:fld>
            <a:endParaRPr lang="en-US" altLang="en-US"/>
          </a:p>
        </p:txBody>
      </p:sp>
    </p:spTree>
    <p:extLst>
      <p:ext uri="{BB962C8B-B14F-4D97-AF65-F5344CB8AC3E}">
        <p14:creationId xmlns:p14="http://schemas.microsoft.com/office/powerpoint/2010/main" val="175926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Using deep learning and from millions of data/models </a:t>
            </a:r>
          </a:p>
          <a:p>
            <a:pPr marL="171450" indent="-171450">
              <a:buFontTx/>
              <a:buChar char="-"/>
            </a:pPr>
            <a:r>
              <a:rPr lang="en-AU" dirty="0"/>
              <a:t>Tags or description to make it easy</a:t>
            </a:r>
          </a:p>
          <a:p>
            <a:pPr marL="628650" lvl="1" indent="-171450">
              <a:buFontTx/>
              <a:buChar char="-"/>
            </a:pPr>
            <a:r>
              <a:rPr lang="en-AU" dirty="0" err="1"/>
              <a:t>Eg</a:t>
            </a:r>
            <a:r>
              <a:rPr lang="en-AU" dirty="0"/>
              <a:t> dominant </a:t>
            </a:r>
            <a:r>
              <a:rPr lang="en-AU" dirty="0" err="1"/>
              <a:t>color</a:t>
            </a:r>
            <a:r>
              <a:rPr lang="en-AU" dirty="0"/>
              <a:t> </a:t>
            </a:r>
          </a:p>
          <a:p>
            <a:pPr marL="628650" lvl="1" indent="-171450">
              <a:buFontTx/>
              <a:buChar char="-"/>
            </a:pPr>
            <a:r>
              <a:rPr lang="en-AU" dirty="0"/>
              <a:t>Detect from text</a:t>
            </a:r>
          </a:p>
          <a:p>
            <a:pPr marL="628650" lvl="1" indent="-171450">
              <a:buFontTx/>
              <a:buChar char="-"/>
            </a:pPr>
            <a:r>
              <a:rPr lang="en-AU" dirty="0"/>
              <a:t>Handwriting</a:t>
            </a:r>
          </a:p>
          <a:p>
            <a:pPr marL="628650" lvl="1" indent="-171450">
              <a:buFontTx/>
              <a:buChar char="-"/>
            </a:pPr>
            <a:r>
              <a:rPr lang="en-AU" dirty="0"/>
              <a:t>Recognise celebrities or someone famous</a:t>
            </a:r>
          </a:p>
          <a:p>
            <a:pPr marL="628650" lvl="1" indent="-171450">
              <a:buFontTx/>
              <a:buChar char="-"/>
            </a:pPr>
            <a:r>
              <a:rPr lang="en-AU" dirty="0"/>
              <a:t>Age, gender similar to html </a:t>
            </a:r>
          </a:p>
          <a:p>
            <a:pPr marL="628650" lvl="1" indent="-171450">
              <a:buFontTx/>
              <a:buChar char="-"/>
            </a:pPr>
            <a:endParaRPr lang="en-AU" dirty="0"/>
          </a:p>
          <a:p>
            <a:pPr marL="171450" lvl="0" indent="-171450">
              <a:buFontTx/>
              <a:buChar char="-"/>
            </a:pPr>
            <a:endParaRPr lang="en-AU" dirty="0"/>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10</a:t>
            </a:fld>
            <a:endParaRPr lang="en-US" altLang="en-US"/>
          </a:p>
        </p:txBody>
      </p:sp>
    </p:spTree>
    <p:extLst>
      <p:ext uri="{BB962C8B-B14F-4D97-AF65-F5344CB8AC3E}">
        <p14:creationId xmlns:p14="http://schemas.microsoft.com/office/powerpoint/2010/main" val="403818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Focus on the face similar to FB detection</a:t>
            </a:r>
          </a:p>
          <a:p>
            <a:pPr marL="171450" indent="-171450">
              <a:buFontTx/>
              <a:buChar char="-"/>
            </a:pPr>
            <a:r>
              <a:rPr lang="en-AU" dirty="0"/>
              <a:t>Its like html the way they have specific labels </a:t>
            </a:r>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11</a:t>
            </a:fld>
            <a:endParaRPr lang="en-US" altLang="en-US"/>
          </a:p>
        </p:txBody>
      </p:sp>
    </p:spTree>
    <p:extLst>
      <p:ext uri="{BB962C8B-B14F-4D97-AF65-F5344CB8AC3E}">
        <p14:creationId xmlns:p14="http://schemas.microsoft.com/office/powerpoint/2010/main" val="1585769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Google catching up with Microsoft on this which is super cool </a:t>
            </a:r>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12</a:t>
            </a:fld>
            <a:endParaRPr lang="en-US" altLang="en-US"/>
          </a:p>
        </p:txBody>
      </p:sp>
    </p:spTree>
    <p:extLst>
      <p:ext uri="{BB962C8B-B14F-4D97-AF65-F5344CB8AC3E}">
        <p14:creationId xmlns:p14="http://schemas.microsoft.com/office/powerpoint/2010/main" val="343591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14</a:t>
            </a:fld>
            <a:endParaRPr lang="en-US" altLang="en-US"/>
          </a:p>
        </p:txBody>
      </p:sp>
    </p:spTree>
    <p:extLst>
      <p:ext uri="{BB962C8B-B14F-4D97-AF65-F5344CB8AC3E}">
        <p14:creationId xmlns:p14="http://schemas.microsoft.com/office/powerpoint/2010/main" val="3667061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15</a:t>
            </a:fld>
            <a:endParaRPr lang="en-US" altLang="en-US"/>
          </a:p>
        </p:txBody>
      </p:sp>
    </p:spTree>
    <p:extLst>
      <p:ext uri="{BB962C8B-B14F-4D97-AF65-F5344CB8AC3E}">
        <p14:creationId xmlns:p14="http://schemas.microsoft.com/office/powerpoint/2010/main" val="1298002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19</a:t>
            </a:fld>
            <a:endParaRPr lang="en-US" altLang="en-US"/>
          </a:p>
        </p:txBody>
      </p:sp>
    </p:spTree>
    <p:extLst>
      <p:ext uri="{BB962C8B-B14F-4D97-AF65-F5344CB8AC3E}">
        <p14:creationId xmlns:p14="http://schemas.microsoft.com/office/powerpoint/2010/main" val="2805344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Interesting how this Is portrayed </a:t>
            </a:r>
          </a:p>
          <a:p>
            <a:pPr marL="171450" indent="-171450">
              <a:buFontTx/>
              <a:buChar char="-"/>
            </a:pPr>
            <a:r>
              <a:rPr lang="en-AU" dirty="0"/>
              <a:t>Complexity of the image</a:t>
            </a:r>
          </a:p>
        </p:txBody>
      </p:sp>
      <p:sp>
        <p:nvSpPr>
          <p:cNvPr id="4" name="Slide Number Placeholder 3"/>
          <p:cNvSpPr>
            <a:spLocks noGrp="1"/>
          </p:cNvSpPr>
          <p:nvPr>
            <p:ph type="sldNum" sz="quarter" idx="5"/>
          </p:nvPr>
        </p:nvSpPr>
        <p:spPr/>
        <p:txBody>
          <a:bodyPr/>
          <a:lstStyle/>
          <a:p>
            <a:pPr>
              <a:defRPr/>
            </a:pPr>
            <a:fld id="{EC263979-D539-734D-9905-9C418264ECF3}" type="slidenum">
              <a:rPr lang="en-US" altLang="en-US" smtClean="0"/>
              <a:pPr>
                <a:defRPr/>
              </a:pPr>
              <a:t>21</a:t>
            </a:fld>
            <a:endParaRPr lang="en-US" altLang="en-US"/>
          </a:p>
        </p:txBody>
      </p:sp>
    </p:spTree>
    <p:extLst>
      <p:ext uri="{BB962C8B-B14F-4D97-AF65-F5344CB8AC3E}">
        <p14:creationId xmlns:p14="http://schemas.microsoft.com/office/powerpoint/2010/main" val="1163423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pic>
        <p:nvPicPr>
          <p:cNvPr id="7" name="Picture 6" descr="16to9syd_BUScover.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5" name="Text Placeholder 4"/>
          <p:cNvSpPr>
            <a:spLocks noGrp="1"/>
          </p:cNvSpPr>
          <p:nvPr>
            <p:ph type="body" sz="quarter" idx="10"/>
          </p:nvPr>
        </p:nvSpPr>
        <p:spPr>
          <a:xfrm>
            <a:off x="1998985" y="771550"/>
            <a:ext cx="6893495" cy="720080"/>
          </a:xfrm>
          <a:prstGeom prst="rect">
            <a:avLst/>
          </a:prstGeom>
        </p:spPr>
        <p:txBody>
          <a:bodyPr anchor="ctr"/>
          <a:lstStyle>
            <a:lvl1pPr>
              <a:spcBef>
                <a:spcPts val="600"/>
              </a:spcBef>
              <a:buNone/>
              <a:defRPr sz="1800" baseline="0">
                <a:latin typeface="Arial"/>
                <a:cs typeface="Arial"/>
              </a:defRPr>
            </a:lvl1pPr>
            <a:lvl2pPr marL="0" indent="0">
              <a:buNone/>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54979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idx="10"/>
          </p:nvPr>
        </p:nvSpPr>
        <p:spPr>
          <a:xfrm>
            <a:off x="468313" y="1131888"/>
            <a:ext cx="8208962" cy="309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716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Title and Content x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488364" y="1150565"/>
            <a:ext cx="3960000" cy="3076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p:cNvSpPr>
            <a:spLocks noGrp="1"/>
          </p:cNvSpPr>
          <p:nvPr>
            <p:ph sz="quarter" idx="11"/>
          </p:nvPr>
        </p:nvSpPr>
        <p:spPr>
          <a:xfrm>
            <a:off x="4717275" y="1150565"/>
            <a:ext cx="3960000" cy="3076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47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0255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17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D6D5-8292-4A0E-B9C1-0F8AD260BD8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9E7D06-5D34-40EE-9110-09BCBCC11D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327A64-A8C0-4B80-9AD8-2330047D0AD0}"/>
              </a:ext>
            </a:extLst>
          </p:cNvPr>
          <p:cNvSpPr>
            <a:spLocks noGrp="1"/>
          </p:cNvSpPr>
          <p:nvPr>
            <p:ph type="dt" sz="half" idx="10"/>
          </p:nvPr>
        </p:nvSpPr>
        <p:spPr/>
        <p:txBody>
          <a:bodyPr/>
          <a:lstStyle/>
          <a:p>
            <a:fld id="{0EB32DBA-88D2-4E90-9AB9-FCFF398C5C5E}" type="datetimeFigureOut">
              <a:rPr lang="en-AU" smtClean="0"/>
              <a:t>22/02/2019</a:t>
            </a:fld>
            <a:endParaRPr lang="en-AU"/>
          </a:p>
        </p:txBody>
      </p:sp>
      <p:sp>
        <p:nvSpPr>
          <p:cNvPr id="5" name="Footer Placeholder 4">
            <a:extLst>
              <a:ext uri="{FF2B5EF4-FFF2-40B4-BE49-F238E27FC236}">
                <a16:creationId xmlns:a16="http://schemas.microsoft.com/office/drawing/2014/main" id="{47245DF7-6002-4F18-8A9E-FC6BA0CD99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EEAFA9F-F757-43C9-877F-6AE218F6F48D}"/>
              </a:ext>
            </a:extLst>
          </p:cNvPr>
          <p:cNvSpPr>
            <a:spLocks noGrp="1"/>
          </p:cNvSpPr>
          <p:nvPr>
            <p:ph type="sldNum" sz="quarter" idx="12"/>
          </p:nvPr>
        </p:nvSpPr>
        <p:spPr/>
        <p:txBody>
          <a:bodyPr/>
          <a:lstStyle/>
          <a:p>
            <a:fld id="{2DB0D7DD-80BE-4E8C-894B-719DD116F471}" type="slidenum">
              <a:rPr lang="en-AU" smtClean="0"/>
              <a:t>‹#›</a:t>
            </a:fld>
            <a:endParaRPr lang="en-AU"/>
          </a:p>
        </p:txBody>
      </p:sp>
    </p:spTree>
    <p:extLst>
      <p:ext uri="{BB962C8B-B14F-4D97-AF65-F5344CB8AC3E}">
        <p14:creationId xmlns:p14="http://schemas.microsoft.com/office/powerpoint/2010/main" val="2552966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9143429" cy="5143500"/>
          </a:xfrm>
          <a:prstGeom prst="rect">
            <a:avLst/>
          </a:prstGeom>
        </p:spPr>
      </p:pic>
      <p:sp>
        <p:nvSpPr>
          <p:cNvPr id="1027" name="Title Placeholder 1"/>
          <p:cNvSpPr>
            <a:spLocks noGrp="1"/>
          </p:cNvSpPr>
          <p:nvPr>
            <p:ph type="title"/>
          </p:nvPr>
        </p:nvSpPr>
        <p:spPr bwMode="auto">
          <a:xfrm>
            <a:off x="468313" y="361950"/>
            <a:ext cx="8229600" cy="461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28" name="Text Placeholder 5"/>
          <p:cNvSpPr>
            <a:spLocks noGrp="1"/>
          </p:cNvSpPr>
          <p:nvPr>
            <p:ph type="body" idx="1"/>
          </p:nvPr>
        </p:nvSpPr>
        <p:spPr bwMode="auto">
          <a:xfrm>
            <a:off x="476250" y="1131888"/>
            <a:ext cx="8201025" cy="30956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065" r:id="rId1"/>
    <p:sldLayoutId id="2147484061" r:id="rId2"/>
    <p:sldLayoutId id="2147484062" r:id="rId3"/>
    <p:sldLayoutId id="2147484063" r:id="rId4"/>
    <p:sldLayoutId id="2147484064" r:id="rId5"/>
    <p:sldLayoutId id="2147484066" r:id="rId6"/>
  </p:sldLayoutIdLst>
  <p:hf hdr="0" ftr="0" dt="0"/>
  <p:txStyles>
    <p:titleStyle>
      <a:lvl1pPr algn="l" rtl="0" eaLnBrk="1" fontAlgn="base" hangingPunct="1">
        <a:spcBef>
          <a:spcPct val="0"/>
        </a:spcBef>
        <a:spcAft>
          <a:spcPct val="0"/>
        </a:spcAft>
        <a:defRPr sz="3000" b="1" kern="1200">
          <a:solidFill>
            <a:schemeClr val="tx1"/>
          </a:solidFill>
          <a:latin typeface="+mj-lt"/>
          <a:ea typeface="ＭＳ Ｐゴシック" charset="-128"/>
          <a:cs typeface="ＭＳ Ｐゴシック" charset="-128"/>
        </a:defRPr>
      </a:lvl1pPr>
      <a:lvl2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2pPr>
      <a:lvl3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3pPr>
      <a:lvl4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4pPr>
      <a:lvl5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p:titleStyle>
    <p:bodyStyle>
      <a:lvl1pPr marL="342900" indent="-342900" algn="l" rtl="0" eaLnBrk="1" fontAlgn="base" hangingPunct="1">
        <a:spcBef>
          <a:spcPts val="1200"/>
        </a:spcBef>
        <a:spcAft>
          <a:spcPct val="0"/>
        </a:spcAft>
        <a:buFont typeface="Arial" charset="0"/>
        <a:defRPr sz="1600" kern="1200">
          <a:solidFill>
            <a:schemeClr val="tx1"/>
          </a:solidFill>
          <a:latin typeface="+mn-lt"/>
          <a:ea typeface="ＭＳ Ｐゴシック" charset="-128"/>
          <a:cs typeface="ＭＳ Ｐゴシック" charset="-128"/>
        </a:defRPr>
      </a:lvl1pPr>
      <a:lvl2pPr marL="269875" indent="-269875" algn="l" rtl="0" eaLnBrk="1" fontAlgn="base" hangingPunct="1">
        <a:spcBef>
          <a:spcPts val="1200"/>
        </a:spcBef>
        <a:spcAft>
          <a:spcPct val="0"/>
        </a:spcAft>
        <a:buFont typeface="Arial" charset="0"/>
        <a:buChar char="•"/>
        <a:defRPr sz="1600" kern="1200">
          <a:solidFill>
            <a:schemeClr val="tx1"/>
          </a:solidFill>
          <a:latin typeface="+mn-lt"/>
          <a:ea typeface="ＭＳ Ｐゴシック" charset="-128"/>
          <a:cs typeface="ＭＳ Ｐゴシック" charset="0"/>
        </a:defRPr>
      </a:lvl2pPr>
      <a:lvl3pPr marL="539750" indent="-269875" algn="l" rtl="0" eaLnBrk="1" fontAlgn="base" hangingPunct="1">
        <a:spcBef>
          <a:spcPts val="900"/>
        </a:spcBef>
        <a:spcAft>
          <a:spcPct val="0"/>
        </a:spcAft>
        <a:buFont typeface="Lucida Grande"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1" fontAlgn="base" hangingPunct="1">
        <a:spcBef>
          <a:spcPts val="600"/>
        </a:spcBef>
        <a:spcAft>
          <a:spcPct val="0"/>
        </a:spcAft>
        <a:buFont typeface="Lucida Grande" charset="0"/>
        <a:buChar char="»"/>
        <a:defRPr sz="1600" kern="1200">
          <a:solidFill>
            <a:schemeClr val="tx1"/>
          </a:solidFill>
          <a:latin typeface="+mn-lt"/>
          <a:ea typeface="ヒラギノ角ゴ Pro W3" pitchFamily="-60" charset="-128"/>
          <a:cs typeface="ヒラギノ角ゴ Pro W3" charset="-128"/>
        </a:defRPr>
      </a:lvl4pPr>
      <a:lvl5pPr marL="1079500" indent="-269875" algn="l" rtl="0" eaLnBrk="1" fontAlgn="base" hangingPunct="1">
        <a:spcBef>
          <a:spcPts val="600"/>
        </a:spcBef>
        <a:spcAft>
          <a:spcPct val="0"/>
        </a:spcAft>
        <a:buFont typeface="Wingdings"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services/cognitive-services/computer-vis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services/cognitive-services/computer-vis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azure.microsoft.com/en-au/services/cognitive-services/fac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services/cognitive-services/computer-vis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cloud.google.com/vis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Digital_imagin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en.wikipedia.org/wiki/Raster_graphic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cloud.google.com/vision/product-search/doc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chart" Target="../charts/chart1.xml"/><Relationship Id="rId7"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9.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7.jpeg"/><Relationship Id="rId4"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Placeholder 2"/>
          <p:cNvSpPr>
            <a:spLocks noGrp="1"/>
          </p:cNvSpPr>
          <p:nvPr>
            <p:ph type="body" sz="quarter" idx="10"/>
          </p:nvPr>
        </p:nvSpPr>
        <p:spPr>
          <a:xfrm>
            <a:off x="2071688" y="699542"/>
            <a:ext cx="6892925" cy="1008112"/>
          </a:xfrm>
        </p:spPr>
        <p:txBody>
          <a:bodyPr anchor="b"/>
          <a:lstStyle/>
          <a:p>
            <a:pPr marL="0" indent="0">
              <a:lnSpc>
                <a:spcPct val="150000"/>
              </a:lnSpc>
              <a:spcBef>
                <a:spcPct val="0"/>
              </a:spcBef>
            </a:pPr>
            <a:r>
              <a:rPr lang="en-AU" altLang="en-US" sz="1000" b="1" dirty="0">
                <a:latin typeface="Arial" charset="0"/>
                <a:ea typeface="Microsoft Sans Serif" charset="0"/>
                <a:cs typeface="Arial" charset="0"/>
              </a:rPr>
              <a:t>UNSW Business School/ Marketing</a:t>
            </a:r>
          </a:p>
          <a:p>
            <a:pPr marL="0" indent="0">
              <a:lnSpc>
                <a:spcPct val="150000"/>
              </a:lnSpc>
              <a:spcBef>
                <a:spcPct val="0"/>
              </a:spcBef>
            </a:pPr>
            <a:r>
              <a:rPr lang="en-AU" altLang="en-US" b="1" dirty="0">
                <a:latin typeface="Arial" charset="0"/>
                <a:ea typeface="Microsoft Sans Serif" charset="0"/>
                <a:cs typeface="Arial" charset="0"/>
              </a:rPr>
              <a:t>MARK 5828 Advertising Analytics </a:t>
            </a:r>
          </a:p>
        </p:txBody>
      </p:sp>
      <p:sp>
        <p:nvSpPr>
          <p:cNvPr id="2" name="TextBox 1"/>
          <p:cNvSpPr txBox="1"/>
          <p:nvPr/>
        </p:nvSpPr>
        <p:spPr>
          <a:xfrm>
            <a:off x="8747125" y="4095750"/>
            <a:ext cx="184150" cy="269875"/>
          </a:xfrm>
          <a:prstGeom prst="rect">
            <a:avLst/>
          </a:prstGeom>
        </p:spPr>
        <p:txBody>
          <a:bodyPr wrap="none">
            <a:spAutoFit/>
          </a:bodyPr>
          <a:lstStyle/>
          <a:p>
            <a:pPr marL="342900" indent="-342900" eaLnBrk="1" fontAlgn="auto" hangingPunct="1">
              <a:spcBef>
                <a:spcPct val="20000"/>
              </a:spcBef>
              <a:spcAft>
                <a:spcPts val="0"/>
              </a:spcAft>
              <a:buFont typeface="Arial" pitchFamily="34" charset="0"/>
              <a:buNone/>
              <a:defRPr/>
            </a:pPr>
            <a:endParaRPr lang="en-US" sz="1150" b="1" dirty="0">
              <a:latin typeface="Sommet bold"/>
              <a:ea typeface="+mn-ea"/>
              <a:cs typeface="+mn-cs"/>
            </a:endParaRPr>
          </a:p>
        </p:txBody>
      </p:sp>
      <p:sp>
        <p:nvSpPr>
          <p:cNvPr id="4" name="Rectangle 3"/>
          <p:cNvSpPr>
            <a:spLocks noChangeArrowheads="1"/>
          </p:cNvSpPr>
          <p:nvPr/>
        </p:nvSpPr>
        <p:spPr bwMode="auto">
          <a:xfrm>
            <a:off x="1475656" y="2091304"/>
            <a:ext cx="6128411" cy="81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177744" bIns="76176" anchor="ctr">
            <a:spAutoFit/>
          </a:bodyPr>
          <a:lstStyle/>
          <a:p>
            <a:pPr eaLnBrk="0" hangingPunct="0"/>
            <a:r>
              <a:rPr lang="en-AU" sz="3600" dirty="0">
                <a:cs typeface="Arial" charset="0"/>
              </a:rPr>
              <a:t>W1 - Picture Ad Analytics</a:t>
            </a:r>
            <a:endParaRPr lang="en-AU" sz="3600" dirty="0">
              <a:solidFill>
                <a:srgbClr val="004372"/>
              </a:solidFill>
              <a:cs typeface="Arial" charset="0"/>
            </a:endParaRPr>
          </a:p>
        </p:txBody>
      </p:sp>
      <p:sp>
        <p:nvSpPr>
          <p:cNvPr id="5" name="Rectangle 4">
            <a:extLst>
              <a:ext uri="{FF2B5EF4-FFF2-40B4-BE49-F238E27FC236}">
                <a16:creationId xmlns:a16="http://schemas.microsoft.com/office/drawing/2014/main" id="{6150DC83-22CC-4756-9EC8-999CBAA4951E}"/>
              </a:ext>
            </a:extLst>
          </p:cNvPr>
          <p:cNvSpPr>
            <a:spLocks noChangeArrowheads="1"/>
          </p:cNvSpPr>
          <p:nvPr/>
        </p:nvSpPr>
        <p:spPr bwMode="auto">
          <a:xfrm>
            <a:off x="2375756" y="3678338"/>
            <a:ext cx="3420380" cy="687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177744" bIns="76176" anchor="ctr">
            <a:spAutoFit/>
          </a:bodyPr>
          <a:lstStyle/>
          <a:p>
            <a:pPr algn="ctr" eaLnBrk="0" hangingPunct="0"/>
            <a:r>
              <a:rPr lang="en-AU" sz="1400" dirty="0">
                <a:cs typeface="Arial" charset="0"/>
              </a:rPr>
              <a:t>22 Feb 2019</a:t>
            </a:r>
          </a:p>
          <a:p>
            <a:pPr algn="ctr" eaLnBrk="0" hangingPunct="0"/>
            <a:r>
              <a:rPr lang="en-AU" sz="1400" dirty="0">
                <a:cs typeface="Arial" charset="0"/>
              </a:rPr>
              <a:t>Lecturer: Dr. Junbum Kwon</a:t>
            </a:r>
          </a:p>
        </p:txBody>
      </p:sp>
      <p:sp>
        <p:nvSpPr>
          <p:cNvPr id="3" name="Rectangle 2">
            <a:extLst>
              <a:ext uri="{FF2B5EF4-FFF2-40B4-BE49-F238E27FC236}">
                <a16:creationId xmlns:a16="http://schemas.microsoft.com/office/drawing/2014/main" id="{E3E458E0-399F-4DBC-83D8-699933DFDD16}"/>
              </a:ext>
            </a:extLst>
          </p:cNvPr>
          <p:cNvSpPr/>
          <p:nvPr/>
        </p:nvSpPr>
        <p:spPr>
          <a:xfrm>
            <a:off x="467544" y="4445452"/>
            <a:ext cx="6768752" cy="307777"/>
          </a:xfrm>
          <a:prstGeom prst="rect">
            <a:avLst/>
          </a:prstGeom>
        </p:spPr>
        <p:txBody>
          <a:bodyPr wrap="square">
            <a:spAutoFit/>
          </a:bodyPr>
          <a:lstStyle/>
          <a:p>
            <a:pPr algn="ctr"/>
            <a:r>
              <a:rPr lang="en-AU" sz="1400" dirty="0">
                <a:cs typeface="Arial" charset="0"/>
              </a:rPr>
              <a:t>Contributors: Dr. Osamah Al-</a:t>
            </a:r>
            <a:r>
              <a:rPr lang="en-AU" sz="1400" dirty="0" err="1">
                <a:cs typeface="Arial" charset="0"/>
              </a:rPr>
              <a:t>Qershi</a:t>
            </a:r>
            <a:r>
              <a:rPr lang="en-AU" sz="1400" dirty="0">
                <a:cs typeface="Arial" charset="0"/>
              </a:rPr>
              <a:t>, Kane Walter, James Lin, Daniel Han-Chen</a:t>
            </a:r>
            <a:endParaRPr lang="en-AU" sz="1400" dirty="0">
              <a:solidFill>
                <a:srgbClr val="004372"/>
              </a:solidFill>
              <a:cs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pPr marL="0" indent="0"/>
            <a:r>
              <a:rPr lang="en-US" dirty="0"/>
              <a:t>Pictorial Information Extraction</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p:txBody>
          <a:bodyPr/>
          <a:lstStyle/>
          <a:p>
            <a:pPr marL="457200" indent="-457200">
              <a:buFont typeface="+mj-lt"/>
              <a:buAutoNum type="arabicParenR"/>
            </a:pPr>
            <a:r>
              <a:rPr lang="en-US" sz="2000" dirty="0"/>
              <a:t>Microsoft / Google API (Application Programming Interface)</a:t>
            </a:r>
          </a:p>
          <a:p>
            <a:pPr marL="457200" indent="-457200">
              <a:buFont typeface="+mj-lt"/>
              <a:buAutoNum type="arabicParenR"/>
            </a:pPr>
            <a:r>
              <a:rPr lang="en-US" sz="2000" dirty="0">
                <a:solidFill>
                  <a:schemeClr val="tx1">
                    <a:lumMod val="20000"/>
                    <a:lumOff val="80000"/>
                  </a:schemeClr>
                </a:solidFill>
              </a:rPr>
              <a:t>Python library for image characteristics: color, brightness, balance, clarity, contrast</a:t>
            </a:r>
          </a:p>
          <a:p>
            <a:pPr marL="457200" indent="-457200">
              <a:buFont typeface="+mj-lt"/>
              <a:buAutoNum type="arabicParenR"/>
            </a:pPr>
            <a:r>
              <a:rPr lang="en-US" sz="2000" dirty="0">
                <a:solidFill>
                  <a:schemeClr val="tx1">
                    <a:lumMod val="20000"/>
                    <a:lumOff val="80000"/>
                  </a:schemeClr>
                </a:solidFill>
              </a:rPr>
              <a:t>Picture mapping: (e.g. Google photo search) </a:t>
            </a:r>
          </a:p>
        </p:txBody>
      </p:sp>
    </p:spTree>
    <p:extLst>
      <p:ext uri="{BB962C8B-B14F-4D97-AF65-F5344CB8AC3E}">
        <p14:creationId xmlns:p14="http://schemas.microsoft.com/office/powerpoint/2010/main" val="13227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8D4B-8AC6-4815-92D7-FEE2875BC949}"/>
              </a:ext>
            </a:extLst>
          </p:cNvPr>
          <p:cNvSpPr>
            <a:spLocks noGrp="1"/>
          </p:cNvSpPr>
          <p:nvPr>
            <p:ph type="title"/>
          </p:nvPr>
        </p:nvSpPr>
        <p:spPr/>
        <p:txBody>
          <a:bodyPr/>
          <a:lstStyle/>
          <a:p>
            <a:r>
              <a:rPr lang="en-AU" dirty="0"/>
              <a:t>Microsoft Computer Vision API </a:t>
            </a:r>
            <a:endParaRPr lang="en-AU" dirty="0">
              <a:hlinkClick r:id="rId3"/>
            </a:endParaRPr>
          </a:p>
        </p:txBody>
      </p:sp>
      <p:sp>
        <p:nvSpPr>
          <p:cNvPr id="3" name="Text Placeholder 2">
            <a:extLst>
              <a:ext uri="{FF2B5EF4-FFF2-40B4-BE49-F238E27FC236}">
                <a16:creationId xmlns:a16="http://schemas.microsoft.com/office/drawing/2014/main" id="{6CCC8C86-B7FE-4C81-8DBD-728B10C31CE5}"/>
              </a:ext>
            </a:extLst>
          </p:cNvPr>
          <p:cNvSpPr>
            <a:spLocks noGrp="1"/>
          </p:cNvSpPr>
          <p:nvPr>
            <p:ph type="body" idx="10"/>
          </p:nvPr>
        </p:nvSpPr>
        <p:spPr>
          <a:xfrm>
            <a:off x="468313" y="1131888"/>
            <a:ext cx="8208962" cy="3456086"/>
          </a:xfrm>
        </p:spPr>
        <p:txBody>
          <a:bodyPr/>
          <a:lstStyle/>
          <a:p>
            <a:r>
              <a:rPr lang="en-AU" sz="2000" dirty="0">
                <a:hlinkClick r:id="rId3"/>
              </a:rPr>
              <a:t>https://azure.microsoft.com/en-us/services/cognitive-services/computer-vision/</a:t>
            </a:r>
            <a:endParaRPr lang="en-AU" sz="2000" dirty="0"/>
          </a:p>
          <a:p>
            <a:r>
              <a:rPr lang="en-AU" sz="2000" b="1" dirty="0"/>
              <a:t>- Object / text detection</a:t>
            </a:r>
          </a:p>
          <a:p>
            <a:r>
              <a:rPr lang="en-AU" sz="2000" b="1" dirty="0"/>
              <a:t>- Recognise celebrities and landmarks</a:t>
            </a:r>
          </a:p>
          <a:p>
            <a:endParaRPr lang="en-AU" sz="2000" b="1" dirty="0"/>
          </a:p>
          <a:p>
            <a:r>
              <a:rPr lang="en-AU" sz="2000" b="1" dirty="0"/>
              <a:t>For the Instagram case study, we found </a:t>
            </a:r>
          </a:p>
          <a:p>
            <a:r>
              <a:rPr lang="en-AU" sz="2000" b="1" dirty="0"/>
              <a:t>- Celebrity </a:t>
            </a:r>
          </a:p>
          <a:p>
            <a:r>
              <a:rPr lang="en-AU" sz="2000" b="1" dirty="0"/>
              <a:t>- Dominant Colour </a:t>
            </a:r>
            <a:endParaRPr lang="en-AU" sz="2000" dirty="0"/>
          </a:p>
        </p:txBody>
      </p:sp>
    </p:spTree>
    <p:extLst>
      <p:ext uri="{BB962C8B-B14F-4D97-AF65-F5344CB8AC3E}">
        <p14:creationId xmlns:p14="http://schemas.microsoft.com/office/powerpoint/2010/main" val="809794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8D4B-8AC6-4815-92D7-FEE2875BC949}"/>
              </a:ext>
            </a:extLst>
          </p:cNvPr>
          <p:cNvSpPr>
            <a:spLocks noGrp="1"/>
          </p:cNvSpPr>
          <p:nvPr>
            <p:ph type="title"/>
          </p:nvPr>
        </p:nvSpPr>
        <p:spPr/>
        <p:txBody>
          <a:bodyPr/>
          <a:lstStyle/>
          <a:p>
            <a:r>
              <a:rPr lang="en-AU" dirty="0"/>
              <a:t>Microsoft Face API </a:t>
            </a:r>
            <a:endParaRPr lang="en-AU" dirty="0">
              <a:hlinkClick r:id="rId3"/>
            </a:endParaRPr>
          </a:p>
        </p:txBody>
      </p:sp>
      <p:sp>
        <p:nvSpPr>
          <p:cNvPr id="3" name="Text Placeholder 2">
            <a:extLst>
              <a:ext uri="{FF2B5EF4-FFF2-40B4-BE49-F238E27FC236}">
                <a16:creationId xmlns:a16="http://schemas.microsoft.com/office/drawing/2014/main" id="{6CCC8C86-B7FE-4C81-8DBD-728B10C31CE5}"/>
              </a:ext>
            </a:extLst>
          </p:cNvPr>
          <p:cNvSpPr>
            <a:spLocks noGrp="1"/>
          </p:cNvSpPr>
          <p:nvPr>
            <p:ph type="body" idx="10"/>
          </p:nvPr>
        </p:nvSpPr>
        <p:spPr/>
        <p:txBody>
          <a:bodyPr/>
          <a:lstStyle/>
          <a:p>
            <a:r>
              <a:rPr lang="en-AU" sz="2000" dirty="0">
                <a:hlinkClick r:id="rId4"/>
              </a:rPr>
              <a:t>https://azure.microsoft.com/en-au/services/cognitive-services/face/</a:t>
            </a:r>
            <a:endParaRPr lang="en-AU" sz="2000" dirty="0"/>
          </a:p>
          <a:p>
            <a:r>
              <a:rPr lang="en-US" sz="2000" b="1" dirty="0"/>
              <a:t>Face verification</a:t>
            </a:r>
          </a:p>
          <a:p>
            <a:r>
              <a:rPr lang="en-US" sz="2000" b="1" dirty="0"/>
              <a:t>Face detection</a:t>
            </a:r>
          </a:p>
          <a:p>
            <a:r>
              <a:rPr lang="en-US" sz="2000" b="1" dirty="0"/>
              <a:t>Emotion recognition</a:t>
            </a:r>
            <a:br>
              <a:rPr lang="en-US" sz="2000" dirty="0"/>
            </a:br>
            <a:endParaRPr lang="en-US" sz="2000" b="1" dirty="0"/>
          </a:p>
          <a:p>
            <a:endParaRPr lang="en-AU" sz="2000" dirty="0"/>
          </a:p>
        </p:txBody>
      </p:sp>
    </p:spTree>
    <p:extLst>
      <p:ext uri="{BB962C8B-B14F-4D97-AF65-F5344CB8AC3E}">
        <p14:creationId xmlns:p14="http://schemas.microsoft.com/office/powerpoint/2010/main" val="3735822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8D4B-8AC6-4815-92D7-FEE2875BC949}"/>
              </a:ext>
            </a:extLst>
          </p:cNvPr>
          <p:cNvSpPr>
            <a:spLocks noGrp="1"/>
          </p:cNvSpPr>
          <p:nvPr>
            <p:ph type="title"/>
          </p:nvPr>
        </p:nvSpPr>
        <p:spPr/>
        <p:txBody>
          <a:bodyPr/>
          <a:lstStyle/>
          <a:p>
            <a:r>
              <a:rPr lang="en-AU" dirty="0"/>
              <a:t>Google Computer Vision API </a:t>
            </a:r>
            <a:endParaRPr lang="en-AU" dirty="0">
              <a:hlinkClick r:id="rId3"/>
            </a:endParaRPr>
          </a:p>
        </p:txBody>
      </p:sp>
      <p:sp>
        <p:nvSpPr>
          <p:cNvPr id="3" name="Text Placeholder 2">
            <a:extLst>
              <a:ext uri="{FF2B5EF4-FFF2-40B4-BE49-F238E27FC236}">
                <a16:creationId xmlns:a16="http://schemas.microsoft.com/office/drawing/2014/main" id="{6CCC8C86-B7FE-4C81-8DBD-728B10C31CE5}"/>
              </a:ext>
            </a:extLst>
          </p:cNvPr>
          <p:cNvSpPr>
            <a:spLocks noGrp="1"/>
          </p:cNvSpPr>
          <p:nvPr>
            <p:ph type="body" idx="10"/>
          </p:nvPr>
        </p:nvSpPr>
        <p:spPr/>
        <p:txBody>
          <a:bodyPr/>
          <a:lstStyle/>
          <a:p>
            <a:r>
              <a:rPr lang="en-AU" sz="1800" dirty="0">
                <a:hlinkClick r:id="rId4"/>
              </a:rPr>
              <a:t>https://cloud.google.com/vision/</a:t>
            </a:r>
            <a:endParaRPr lang="en-AU" sz="1800" dirty="0"/>
          </a:p>
          <a:p>
            <a:r>
              <a:rPr lang="en-US" sz="1800" b="1" dirty="0"/>
              <a:t>Object detection</a:t>
            </a:r>
          </a:p>
          <a:p>
            <a:r>
              <a:rPr lang="en-US" sz="1800" b="1" dirty="0"/>
              <a:t>Face / Celebrity detection</a:t>
            </a:r>
          </a:p>
          <a:p>
            <a:r>
              <a:rPr lang="en-US" sz="1800" b="1" dirty="0"/>
              <a:t>Logo detection </a:t>
            </a:r>
          </a:p>
          <a:p>
            <a:r>
              <a:rPr lang="en-US" sz="1800" b="1" dirty="0"/>
              <a:t>Landmark detection</a:t>
            </a:r>
          </a:p>
          <a:p>
            <a:r>
              <a:rPr lang="en-US" sz="1800" b="1" dirty="0"/>
              <a:t>Product Search </a:t>
            </a:r>
          </a:p>
          <a:p>
            <a:r>
              <a:rPr lang="en-US" sz="1800" b="1" dirty="0"/>
              <a:t>Image attributes</a:t>
            </a:r>
          </a:p>
        </p:txBody>
      </p:sp>
    </p:spTree>
    <p:extLst>
      <p:ext uri="{BB962C8B-B14F-4D97-AF65-F5344CB8AC3E}">
        <p14:creationId xmlns:p14="http://schemas.microsoft.com/office/powerpoint/2010/main" val="397609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pPr marL="0" indent="0"/>
            <a:r>
              <a:rPr lang="en-US" dirty="0"/>
              <a:t>Pictorial Information Extraction</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p:txBody>
          <a:bodyPr/>
          <a:lstStyle/>
          <a:p>
            <a:pPr marL="457200" indent="-457200">
              <a:buFont typeface="+mj-lt"/>
              <a:buAutoNum type="arabicParenR"/>
            </a:pPr>
            <a:r>
              <a:rPr lang="en-US" sz="2000" dirty="0">
                <a:solidFill>
                  <a:schemeClr val="tx1">
                    <a:lumMod val="20000"/>
                    <a:lumOff val="80000"/>
                  </a:schemeClr>
                </a:solidFill>
              </a:rPr>
              <a:t>Microsoft / Google API (Application Programming Interface)</a:t>
            </a:r>
          </a:p>
          <a:p>
            <a:pPr marL="457200" indent="-457200">
              <a:buFont typeface="+mj-lt"/>
              <a:buAutoNum type="arabicParenR"/>
            </a:pPr>
            <a:r>
              <a:rPr lang="en-US" sz="2000" dirty="0"/>
              <a:t>Python library for image characteristics: color, brightness, balance, clarity, contrast</a:t>
            </a:r>
          </a:p>
          <a:p>
            <a:pPr marL="457200" indent="-457200">
              <a:buFont typeface="+mj-lt"/>
              <a:buAutoNum type="arabicParenR"/>
            </a:pPr>
            <a:r>
              <a:rPr lang="en-US" sz="2000" dirty="0">
                <a:solidFill>
                  <a:schemeClr val="tx1">
                    <a:lumMod val="20000"/>
                    <a:lumOff val="80000"/>
                  </a:schemeClr>
                </a:solidFill>
              </a:rPr>
              <a:t>Picture mapping: (e.g. Google photo search) </a:t>
            </a:r>
          </a:p>
        </p:txBody>
      </p:sp>
    </p:spTree>
    <p:extLst>
      <p:ext uri="{BB962C8B-B14F-4D97-AF65-F5344CB8AC3E}">
        <p14:creationId xmlns:p14="http://schemas.microsoft.com/office/powerpoint/2010/main" val="2509032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D33A-A144-4B1B-8BDE-7BF8AC88518D}"/>
              </a:ext>
            </a:extLst>
          </p:cNvPr>
          <p:cNvSpPr>
            <a:spLocks noGrp="1"/>
          </p:cNvSpPr>
          <p:nvPr>
            <p:ph type="title"/>
          </p:nvPr>
        </p:nvSpPr>
        <p:spPr>
          <a:xfrm>
            <a:off x="628650" y="273844"/>
            <a:ext cx="7886700" cy="1095375"/>
          </a:xfrm>
        </p:spPr>
        <p:txBody>
          <a:bodyPr>
            <a:normAutofit fontScale="90000"/>
          </a:bodyPr>
          <a:lstStyle/>
          <a:p>
            <a:r>
              <a:rPr lang="en-AU" b="1" dirty="0"/>
              <a:t>Images and pixels</a:t>
            </a:r>
            <a:br>
              <a:rPr lang="en-AU" dirty="0"/>
            </a:br>
            <a:r>
              <a:rPr lang="en-AU" sz="1800" dirty="0"/>
              <a:t>In </a:t>
            </a:r>
            <a:r>
              <a:rPr lang="en-AU" sz="1800" u="sng" dirty="0">
                <a:hlinkClick r:id="rId3"/>
              </a:rPr>
              <a:t>digital imaging</a:t>
            </a:r>
            <a:r>
              <a:rPr lang="en-AU" sz="1800" dirty="0"/>
              <a:t>, a pixel is a physical point in a an</a:t>
            </a:r>
            <a:r>
              <a:rPr lang="en-AU" sz="1800" u="sng" dirty="0">
                <a:hlinkClick r:id="rId4"/>
              </a:rPr>
              <a:t> image</a:t>
            </a:r>
            <a:r>
              <a:rPr lang="en-AU" sz="1800" dirty="0"/>
              <a:t>, or the smallest controllable element of a picture represented on the screen.</a:t>
            </a:r>
            <a:br>
              <a:rPr lang="en-AU" sz="1800" dirty="0"/>
            </a:br>
            <a:endParaRPr lang="en-AU" sz="1800" dirty="0"/>
          </a:p>
        </p:txBody>
      </p:sp>
      <p:pic>
        <p:nvPicPr>
          <p:cNvPr id="7" name="image11.png">
            <a:extLst>
              <a:ext uri="{FF2B5EF4-FFF2-40B4-BE49-F238E27FC236}">
                <a16:creationId xmlns:a16="http://schemas.microsoft.com/office/drawing/2014/main" id="{67FEB13C-AE77-43AD-BA3A-566ACCCF4CC5}"/>
              </a:ext>
            </a:extLst>
          </p:cNvPr>
          <p:cNvPicPr/>
          <p:nvPr/>
        </p:nvPicPr>
        <p:blipFill>
          <a:blip r:embed="rId5"/>
          <a:srcRect/>
          <a:stretch>
            <a:fillRect/>
          </a:stretch>
        </p:blipFill>
        <p:spPr>
          <a:xfrm>
            <a:off x="628650" y="1369219"/>
            <a:ext cx="3757613" cy="3221831"/>
          </a:xfrm>
          <a:prstGeom prst="rect">
            <a:avLst/>
          </a:prstGeom>
          <a:ln/>
        </p:spPr>
      </p:pic>
      <p:pic>
        <p:nvPicPr>
          <p:cNvPr id="8" name="image12.png">
            <a:extLst>
              <a:ext uri="{FF2B5EF4-FFF2-40B4-BE49-F238E27FC236}">
                <a16:creationId xmlns:a16="http://schemas.microsoft.com/office/drawing/2014/main" id="{FA1594A1-57F4-4E05-B749-F88C81046DF5}"/>
              </a:ext>
            </a:extLst>
          </p:cNvPr>
          <p:cNvPicPr/>
          <p:nvPr/>
        </p:nvPicPr>
        <p:blipFill>
          <a:blip r:embed="rId6"/>
          <a:srcRect/>
          <a:stretch>
            <a:fillRect/>
          </a:stretch>
        </p:blipFill>
        <p:spPr>
          <a:xfrm>
            <a:off x="4963197" y="1369219"/>
            <a:ext cx="3552153" cy="3221831"/>
          </a:xfrm>
          <a:prstGeom prst="rect">
            <a:avLst/>
          </a:prstGeom>
          <a:ln/>
        </p:spPr>
      </p:pic>
    </p:spTree>
    <p:extLst>
      <p:ext uri="{BB962C8B-B14F-4D97-AF65-F5344CB8AC3E}">
        <p14:creationId xmlns:p14="http://schemas.microsoft.com/office/powerpoint/2010/main" val="1856658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1502-8D32-463A-B031-0CD714B58986}"/>
              </a:ext>
            </a:extLst>
          </p:cNvPr>
          <p:cNvSpPr>
            <a:spLocks noGrp="1"/>
          </p:cNvSpPr>
          <p:nvPr>
            <p:ph type="title"/>
          </p:nvPr>
        </p:nvSpPr>
        <p:spPr>
          <a:xfrm>
            <a:off x="628650" y="273845"/>
            <a:ext cx="7886700" cy="461347"/>
          </a:xfrm>
        </p:spPr>
        <p:txBody>
          <a:bodyPr>
            <a:normAutofit/>
          </a:bodyPr>
          <a:lstStyle/>
          <a:p>
            <a:r>
              <a:rPr lang="en-AU" dirty="0"/>
              <a:t>Image characteristics - </a:t>
            </a:r>
            <a:r>
              <a:rPr lang="en-AU" sz="2700" dirty="0">
                <a:solidFill>
                  <a:srgbClr val="FF0000"/>
                </a:solidFill>
              </a:rPr>
              <a:t>Colour saturation</a:t>
            </a:r>
            <a:endParaRPr lang="en-AU" sz="1650" dirty="0">
              <a:solidFill>
                <a:srgbClr val="FF0000"/>
              </a:solidFill>
            </a:endParaRPr>
          </a:p>
        </p:txBody>
      </p:sp>
      <p:pic>
        <p:nvPicPr>
          <p:cNvPr id="4" name="Content Placeholder 3">
            <a:extLst>
              <a:ext uri="{FF2B5EF4-FFF2-40B4-BE49-F238E27FC236}">
                <a16:creationId xmlns:a16="http://schemas.microsoft.com/office/drawing/2014/main" id="{4B9AA44F-3AC5-4E46-B67C-6D34DE8020E6}"/>
              </a:ext>
            </a:extLst>
          </p:cNvPr>
          <p:cNvPicPr>
            <a:picLocks noGrp="1" noChangeAspect="1"/>
          </p:cNvPicPr>
          <p:nvPr>
            <p:ph idx="1"/>
          </p:nvPr>
        </p:nvPicPr>
        <p:blipFill>
          <a:blip r:embed="rId3"/>
          <a:stretch>
            <a:fillRect/>
          </a:stretch>
        </p:blipFill>
        <p:spPr>
          <a:xfrm>
            <a:off x="547271" y="2253633"/>
            <a:ext cx="3674686" cy="1784087"/>
          </a:xfrm>
          <a:prstGeom prst="rect">
            <a:avLst/>
          </a:prstGeom>
        </p:spPr>
      </p:pic>
      <p:graphicFrame>
        <p:nvGraphicFramePr>
          <p:cNvPr id="6" name="Table 5">
            <a:extLst>
              <a:ext uri="{FF2B5EF4-FFF2-40B4-BE49-F238E27FC236}">
                <a16:creationId xmlns:a16="http://schemas.microsoft.com/office/drawing/2014/main" id="{6CE35877-799D-4DBB-9B5B-18013A2134AF}"/>
              </a:ext>
            </a:extLst>
          </p:cNvPr>
          <p:cNvGraphicFramePr>
            <a:graphicFrameLocks noGrp="1"/>
          </p:cNvGraphicFramePr>
          <p:nvPr>
            <p:extLst>
              <p:ext uri="{D42A27DB-BD31-4B8C-83A1-F6EECF244321}">
                <p14:modId xmlns:p14="http://schemas.microsoft.com/office/powerpoint/2010/main" val="617748916"/>
              </p:ext>
            </p:extLst>
          </p:nvPr>
        </p:nvGraphicFramePr>
        <p:xfrm>
          <a:off x="628650" y="4017228"/>
          <a:ext cx="3486150" cy="281940"/>
        </p:xfrm>
        <a:graphic>
          <a:graphicData uri="http://schemas.openxmlformats.org/drawingml/2006/table">
            <a:tbl>
              <a:tblPr firstRow="1" bandRow="1">
                <a:tableStyleId>{5C22544A-7EE6-4342-B048-85BDC9FD1C3A}</a:tableStyleId>
              </a:tblPr>
              <a:tblGrid>
                <a:gridCol w="1743075">
                  <a:extLst>
                    <a:ext uri="{9D8B030D-6E8A-4147-A177-3AD203B41FA5}">
                      <a16:colId xmlns:a16="http://schemas.microsoft.com/office/drawing/2014/main" val="3017711634"/>
                    </a:ext>
                  </a:extLst>
                </a:gridCol>
                <a:gridCol w="1743075">
                  <a:extLst>
                    <a:ext uri="{9D8B030D-6E8A-4147-A177-3AD203B41FA5}">
                      <a16:colId xmlns:a16="http://schemas.microsoft.com/office/drawing/2014/main" val="1754656743"/>
                    </a:ext>
                  </a:extLst>
                </a:gridCol>
              </a:tblGrid>
              <a:tr h="274320">
                <a:tc>
                  <a:txBody>
                    <a:bodyPr/>
                    <a:lstStyle/>
                    <a:p>
                      <a:pPr marL="0" algn="l" defTabSz="914400" rtl="0" eaLnBrk="1" latinLnBrk="0" hangingPunct="1"/>
                      <a:r>
                        <a:rPr lang="en-AU" sz="1400" b="1" kern="1200" dirty="0">
                          <a:solidFill>
                            <a:sysClr val="windowText" lastClr="000000"/>
                          </a:solidFill>
                          <a:latin typeface="+mn-lt"/>
                          <a:ea typeface="+mn-ea"/>
                          <a:cs typeface="+mn-cs"/>
                        </a:rPr>
                        <a:t>Low</a:t>
                      </a:r>
                    </a:p>
                  </a:txBody>
                  <a:tcPr marL="68580" marR="68580" marT="34290" marB="34290">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AU" sz="1400" b="1" kern="1200" dirty="0">
                          <a:solidFill>
                            <a:sysClr val="windowText" lastClr="000000"/>
                          </a:solidFill>
                          <a:latin typeface="+mn-lt"/>
                          <a:ea typeface="+mn-ea"/>
                          <a:cs typeface="+mn-cs"/>
                        </a:rPr>
                        <a:t>High </a:t>
                      </a:r>
                    </a:p>
                  </a:txBody>
                  <a:tcPr marL="68580" marR="68580" marT="34290" marB="34290">
                    <a:noFill/>
                  </a:tcPr>
                </a:tc>
                <a:extLst>
                  <a:ext uri="{0D108BD9-81ED-4DB2-BD59-A6C34878D82A}">
                    <a16:rowId xmlns:a16="http://schemas.microsoft.com/office/drawing/2014/main" val="3063981229"/>
                  </a:ext>
                </a:extLst>
              </a:tr>
            </a:tbl>
          </a:graphicData>
        </a:graphic>
      </p:graphicFrame>
      <p:graphicFrame>
        <p:nvGraphicFramePr>
          <p:cNvPr id="7" name="Table 6">
            <a:extLst>
              <a:ext uri="{FF2B5EF4-FFF2-40B4-BE49-F238E27FC236}">
                <a16:creationId xmlns:a16="http://schemas.microsoft.com/office/drawing/2014/main" id="{6C8382BD-60D1-4F54-812F-70D6E8021202}"/>
              </a:ext>
            </a:extLst>
          </p:cNvPr>
          <p:cNvGraphicFramePr>
            <a:graphicFrameLocks noGrp="1"/>
          </p:cNvGraphicFramePr>
          <p:nvPr>
            <p:extLst>
              <p:ext uri="{D42A27DB-BD31-4B8C-83A1-F6EECF244321}">
                <p14:modId xmlns:p14="http://schemas.microsoft.com/office/powerpoint/2010/main" val="2300652338"/>
              </p:ext>
            </p:extLst>
          </p:nvPr>
        </p:nvGraphicFramePr>
        <p:xfrm>
          <a:off x="4466183" y="1625433"/>
          <a:ext cx="4293394" cy="2607247"/>
        </p:xfrm>
        <a:graphic>
          <a:graphicData uri="http://schemas.openxmlformats.org/drawingml/2006/table">
            <a:tbl>
              <a:tblPr firstRow="1" firstCol="1" bandRow="1">
                <a:tableStyleId>{5C22544A-7EE6-4342-B048-85BDC9FD1C3A}</a:tableStyleId>
              </a:tblPr>
              <a:tblGrid>
                <a:gridCol w="2157650">
                  <a:extLst>
                    <a:ext uri="{9D8B030D-6E8A-4147-A177-3AD203B41FA5}">
                      <a16:colId xmlns:a16="http://schemas.microsoft.com/office/drawing/2014/main" val="3161535166"/>
                    </a:ext>
                  </a:extLst>
                </a:gridCol>
                <a:gridCol w="2135744">
                  <a:extLst>
                    <a:ext uri="{9D8B030D-6E8A-4147-A177-3AD203B41FA5}">
                      <a16:colId xmlns:a16="http://schemas.microsoft.com/office/drawing/2014/main" val="494656377"/>
                    </a:ext>
                  </a:extLst>
                </a:gridCol>
              </a:tblGrid>
              <a:tr h="2124075">
                <a:tc>
                  <a:txBody>
                    <a:bodyPr/>
                    <a:lstStyle/>
                    <a:p>
                      <a:pPr>
                        <a:lnSpc>
                          <a:spcPct val="107000"/>
                        </a:lnSpc>
                        <a:spcAft>
                          <a:spcPts val="800"/>
                        </a:spcAft>
                      </a:pPr>
                      <a:endParaRPr lang="en-AU" sz="80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endParaRPr lang="en-AU" sz="80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41778135"/>
                  </a:ext>
                </a:extLst>
              </a:tr>
              <a:tr h="457676">
                <a:tc>
                  <a:txBody>
                    <a:bodyPr/>
                    <a:lstStyle/>
                    <a:p>
                      <a:pPr>
                        <a:lnSpc>
                          <a:spcPct val="107000"/>
                        </a:lnSpc>
                        <a:spcAft>
                          <a:spcPts val="800"/>
                        </a:spcAft>
                      </a:pPr>
                      <a:r>
                        <a:rPr lang="en-AU" sz="1200" b="1" dirty="0">
                          <a:solidFill>
                            <a:sysClr val="windowText" lastClr="000000"/>
                          </a:solidFill>
                          <a:effectLst/>
                        </a:rPr>
                        <a:t>Saturation  = 4.26 (low)</a:t>
                      </a:r>
                    </a:p>
                    <a:p>
                      <a:pPr>
                        <a:lnSpc>
                          <a:spcPct val="107000"/>
                        </a:lnSpc>
                        <a:spcAft>
                          <a:spcPts val="800"/>
                        </a:spcAft>
                      </a:pPr>
                      <a:r>
                        <a:rPr lang="en-AU" sz="1200" b="1" dirty="0">
                          <a:solidFill>
                            <a:sysClr val="windowText" lastClr="000000"/>
                          </a:solidFill>
                          <a:effectLst/>
                        </a:rPr>
                        <a:t>Likes = 60</a:t>
                      </a:r>
                      <a:endParaRPr lang="en-AU" sz="1200" b="1" dirty="0">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r>
                        <a:rPr lang="en-AU" sz="1200" b="1" dirty="0">
                          <a:solidFill>
                            <a:sysClr val="windowText" lastClr="000000"/>
                          </a:solidFill>
                          <a:effectLst/>
                        </a:rPr>
                        <a:t>Saturation  = 201.7  (high)</a:t>
                      </a:r>
                    </a:p>
                    <a:p>
                      <a:pPr>
                        <a:lnSpc>
                          <a:spcPct val="107000"/>
                        </a:lnSpc>
                        <a:spcAft>
                          <a:spcPts val="800"/>
                        </a:spcAft>
                      </a:pPr>
                      <a:r>
                        <a:rPr lang="en-AU" sz="1200" b="1" dirty="0">
                          <a:solidFill>
                            <a:sysClr val="windowText" lastClr="000000"/>
                          </a:solidFill>
                          <a:effectLst/>
                        </a:rPr>
                        <a:t>Likes = 2056</a:t>
                      </a:r>
                      <a:endParaRPr lang="en-AU" sz="1200" b="1" dirty="0">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639292593"/>
                  </a:ext>
                </a:extLst>
              </a:tr>
            </a:tbl>
          </a:graphicData>
        </a:graphic>
      </p:graphicFrame>
      <p:pic>
        <p:nvPicPr>
          <p:cNvPr id="2050" name="Picture 17" descr="BYZ-9JoA_RW">
            <a:extLst>
              <a:ext uri="{FF2B5EF4-FFF2-40B4-BE49-F238E27FC236}">
                <a16:creationId xmlns:a16="http://schemas.microsoft.com/office/drawing/2014/main" id="{1224BC12-29D6-4AB8-8CBA-856B0E4DF8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3035" y="1562284"/>
            <a:ext cx="2091974" cy="2091974"/>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8" descr="BccarHpHkcB">
            <a:extLst>
              <a:ext uri="{FF2B5EF4-FFF2-40B4-BE49-F238E27FC236}">
                <a16:creationId xmlns:a16="http://schemas.microsoft.com/office/drawing/2014/main" id="{A3871583-7018-45EE-91B3-2B008ADC85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4363" y="1625433"/>
            <a:ext cx="2050256" cy="2050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CB6E2A7-DF6B-409E-9F05-CBAEA42D35FB}"/>
              </a:ext>
            </a:extLst>
          </p:cNvPr>
          <p:cNvSpPr txBox="1"/>
          <p:nvPr/>
        </p:nvSpPr>
        <p:spPr>
          <a:xfrm>
            <a:off x="467608" y="880333"/>
            <a:ext cx="3943349" cy="1246495"/>
          </a:xfrm>
          <a:prstGeom prst="rect">
            <a:avLst/>
          </a:prstGeom>
          <a:noFill/>
        </p:spPr>
        <p:txBody>
          <a:bodyPr wrap="square" rtlCol="0">
            <a:spAutoFit/>
          </a:bodyPr>
          <a:lstStyle/>
          <a:p>
            <a:r>
              <a:rPr lang="en-AU" sz="1500" dirty="0"/>
              <a:t>= the intensity (purity) of colour in an image. As the saturation increases, the colours appear to be more pure (true). As the saturation decreases, the colours appear to be more washed-out or pale.</a:t>
            </a:r>
          </a:p>
        </p:txBody>
      </p:sp>
      <p:sp>
        <p:nvSpPr>
          <p:cNvPr id="3" name="Rectangle 2">
            <a:extLst>
              <a:ext uri="{FF2B5EF4-FFF2-40B4-BE49-F238E27FC236}">
                <a16:creationId xmlns:a16="http://schemas.microsoft.com/office/drawing/2014/main" id="{F2854B8C-9F8E-4F4B-9499-9F26AD18E9DA}"/>
              </a:ext>
            </a:extLst>
          </p:cNvPr>
          <p:cNvSpPr/>
          <p:nvPr/>
        </p:nvSpPr>
        <p:spPr>
          <a:xfrm>
            <a:off x="4403035" y="843558"/>
            <a:ext cx="4572000" cy="784830"/>
          </a:xfrm>
          <a:prstGeom prst="rect">
            <a:avLst/>
          </a:prstGeom>
        </p:spPr>
        <p:txBody>
          <a:bodyPr>
            <a:spAutoFit/>
          </a:bodyPr>
          <a:lstStyle/>
          <a:p>
            <a:r>
              <a:rPr lang="en-US" sz="1500" dirty="0"/>
              <a:t>e.g. Primary colors red, blue and yellow are considered truest version color as they are fully saturated.</a:t>
            </a:r>
            <a:endParaRPr lang="en-AU" sz="1500" dirty="0"/>
          </a:p>
        </p:txBody>
      </p:sp>
      <p:sp>
        <p:nvSpPr>
          <p:cNvPr id="5" name="TextBox 4">
            <a:extLst>
              <a:ext uri="{FF2B5EF4-FFF2-40B4-BE49-F238E27FC236}">
                <a16:creationId xmlns:a16="http://schemas.microsoft.com/office/drawing/2014/main" id="{0DF22192-F90F-4C0D-90BB-3B8365CB8920}"/>
              </a:ext>
            </a:extLst>
          </p:cNvPr>
          <p:cNvSpPr txBox="1"/>
          <p:nvPr/>
        </p:nvSpPr>
        <p:spPr>
          <a:xfrm>
            <a:off x="3018788" y="4418581"/>
            <a:ext cx="1576072" cy="307777"/>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a:t>
            </a:r>
            <a:r>
              <a:rPr kumimoji="0" lang="en-AU" sz="1400" b="1" i="0" u="none" strike="noStrike" kern="1200" cap="none" spc="0" normalizeH="0" baseline="0" noProof="0" dirty="0" err="1">
                <a:ln>
                  <a:noFill/>
                </a:ln>
                <a:solidFill>
                  <a:schemeClr val="tx1"/>
                </a:solidFill>
                <a:effectLst/>
                <a:uLnTx/>
                <a:uFillTx/>
                <a:latin typeface="+mj-lt"/>
                <a:ea typeface="Arial Hebrew Scholar" charset="-79"/>
                <a:cs typeface="Arial Hebrew Scholar" charset="-79"/>
              </a:rPr>
              <a:t>Orig</a:t>
            </a:r>
            <a:r>
              <a:rPr lang="en-AU" sz="1400" b="1" dirty="0" err="1">
                <a:latin typeface="+mj-lt"/>
                <a:ea typeface="Arial Hebrew Scholar" charset="-79"/>
                <a:cs typeface="Arial Hebrew Scholar" charset="-79"/>
              </a:rPr>
              <a:t>inal</a:t>
            </a:r>
            <a:r>
              <a:rPr lang="en-AU" sz="1400" b="1" dirty="0">
                <a:latin typeface="+mj-lt"/>
                <a:ea typeface="Arial Hebrew Scholar" charset="-79"/>
                <a:cs typeface="Arial Hebrew Scholar" charset="-79"/>
              </a:rPr>
              <a:t> colour)</a:t>
            </a:r>
            <a:endPar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endParaRPr>
          </a:p>
        </p:txBody>
      </p:sp>
    </p:spTree>
    <p:extLst>
      <p:ext uri="{BB962C8B-B14F-4D97-AF65-F5344CB8AC3E}">
        <p14:creationId xmlns:p14="http://schemas.microsoft.com/office/powerpoint/2010/main" val="2299677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CFC6E3-91F7-4666-A7DA-C5AF723EC376}"/>
              </a:ext>
            </a:extLst>
          </p:cNvPr>
          <p:cNvSpPr>
            <a:spLocks noGrp="1"/>
          </p:cNvSpPr>
          <p:nvPr>
            <p:ph idx="1"/>
          </p:nvPr>
        </p:nvSpPr>
        <p:spPr>
          <a:xfrm>
            <a:off x="471487" y="1131590"/>
            <a:ext cx="8201025" cy="3095625"/>
          </a:xfrm>
        </p:spPr>
        <p:txBody>
          <a:bodyPr/>
          <a:lstStyle/>
          <a:p>
            <a:pPr marL="0" indent="0"/>
            <a:r>
              <a:rPr lang="en-AU" sz="2400" dirty="0"/>
              <a:t>Measures how colourful the image is.</a:t>
            </a:r>
          </a:p>
          <a:p>
            <a:endParaRPr lang="en-AU" dirty="0"/>
          </a:p>
        </p:txBody>
      </p:sp>
      <p:sp>
        <p:nvSpPr>
          <p:cNvPr id="4" name="Title 1">
            <a:extLst>
              <a:ext uri="{FF2B5EF4-FFF2-40B4-BE49-F238E27FC236}">
                <a16:creationId xmlns:a16="http://schemas.microsoft.com/office/drawing/2014/main" id="{3DECE34A-70AA-4BC8-85CB-B3B2870ECEA1}"/>
              </a:ext>
            </a:extLst>
          </p:cNvPr>
          <p:cNvSpPr>
            <a:spLocks noGrp="1"/>
          </p:cNvSpPr>
          <p:nvPr>
            <p:ph type="title"/>
          </p:nvPr>
        </p:nvSpPr>
        <p:spPr>
          <a:xfrm>
            <a:off x="628650" y="273844"/>
            <a:ext cx="7886700" cy="994172"/>
          </a:xfrm>
        </p:spPr>
        <p:txBody>
          <a:bodyPr>
            <a:normAutofit/>
          </a:bodyPr>
          <a:lstStyle/>
          <a:p>
            <a:r>
              <a:rPr lang="en-AU" sz="2700" dirty="0">
                <a:solidFill>
                  <a:srgbClr val="FF0000"/>
                </a:solidFill>
              </a:rPr>
              <a:t>Colourfulness</a:t>
            </a:r>
            <a:endParaRPr lang="en-AU" sz="1650" dirty="0">
              <a:solidFill>
                <a:srgbClr val="FF0000"/>
              </a:solidFill>
            </a:endParaRPr>
          </a:p>
        </p:txBody>
      </p:sp>
      <p:graphicFrame>
        <p:nvGraphicFramePr>
          <p:cNvPr id="5" name="Table 4">
            <a:extLst>
              <a:ext uri="{FF2B5EF4-FFF2-40B4-BE49-F238E27FC236}">
                <a16:creationId xmlns:a16="http://schemas.microsoft.com/office/drawing/2014/main" id="{FE063F47-430F-454A-A1E3-9D7851ADFBCB}"/>
              </a:ext>
            </a:extLst>
          </p:cNvPr>
          <p:cNvGraphicFramePr>
            <a:graphicFrameLocks noGrp="1"/>
          </p:cNvGraphicFramePr>
          <p:nvPr>
            <p:extLst/>
          </p:nvPr>
        </p:nvGraphicFramePr>
        <p:xfrm>
          <a:off x="2425303" y="1769269"/>
          <a:ext cx="4293394" cy="2607247"/>
        </p:xfrm>
        <a:graphic>
          <a:graphicData uri="http://schemas.openxmlformats.org/drawingml/2006/table">
            <a:tbl>
              <a:tblPr bandRow="1">
                <a:tableStyleId>{5C22544A-7EE6-4342-B048-85BDC9FD1C3A}</a:tableStyleId>
              </a:tblPr>
              <a:tblGrid>
                <a:gridCol w="2157650">
                  <a:extLst>
                    <a:ext uri="{9D8B030D-6E8A-4147-A177-3AD203B41FA5}">
                      <a16:colId xmlns:a16="http://schemas.microsoft.com/office/drawing/2014/main" val="64612208"/>
                    </a:ext>
                  </a:extLst>
                </a:gridCol>
                <a:gridCol w="2135744">
                  <a:extLst>
                    <a:ext uri="{9D8B030D-6E8A-4147-A177-3AD203B41FA5}">
                      <a16:colId xmlns:a16="http://schemas.microsoft.com/office/drawing/2014/main" val="1229177329"/>
                    </a:ext>
                  </a:extLst>
                </a:gridCol>
              </a:tblGrid>
              <a:tr h="2124075">
                <a:tc>
                  <a:txBody>
                    <a:bodyPr/>
                    <a:lstStyle/>
                    <a:p>
                      <a:pPr>
                        <a:lnSpc>
                          <a:spcPct val="107000"/>
                        </a:lnSpc>
                        <a:spcAft>
                          <a:spcPts val="800"/>
                        </a:spcAft>
                      </a:pPr>
                      <a:endParaRPr lang="en-AU" sz="80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endParaRPr lang="en-AU" sz="80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3474812681"/>
                  </a:ext>
                </a:extLst>
              </a:tr>
              <a:tr h="457676">
                <a:tc>
                  <a:txBody>
                    <a:bodyPr/>
                    <a:lstStyle/>
                    <a:p>
                      <a:pPr>
                        <a:lnSpc>
                          <a:spcPct val="107000"/>
                        </a:lnSpc>
                        <a:spcAft>
                          <a:spcPts val="800"/>
                        </a:spcAft>
                      </a:pPr>
                      <a:r>
                        <a:rPr lang="en-AU" sz="1200" b="1" dirty="0">
                          <a:solidFill>
                            <a:schemeClr val="tx1"/>
                          </a:solidFill>
                          <a:effectLst/>
                        </a:rPr>
                        <a:t>Colourfulness = 6 (low)</a:t>
                      </a:r>
                    </a:p>
                    <a:p>
                      <a:pPr>
                        <a:lnSpc>
                          <a:spcPct val="107000"/>
                        </a:lnSpc>
                        <a:spcAft>
                          <a:spcPts val="800"/>
                        </a:spcAft>
                      </a:pPr>
                      <a:r>
                        <a:rPr lang="en-AU" sz="1200" b="1" dirty="0">
                          <a:solidFill>
                            <a:schemeClr val="tx1"/>
                          </a:solidFill>
                          <a:effectLst/>
                        </a:rPr>
                        <a:t>Likes = 36</a:t>
                      </a: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r>
                        <a:rPr lang="en-AU" sz="1200" b="1" dirty="0">
                          <a:solidFill>
                            <a:schemeClr val="tx1"/>
                          </a:solidFill>
                          <a:effectLst/>
                        </a:rPr>
                        <a:t>Colourfulness = 91  (high)</a:t>
                      </a:r>
                    </a:p>
                    <a:p>
                      <a:pPr>
                        <a:lnSpc>
                          <a:spcPct val="107000"/>
                        </a:lnSpc>
                        <a:spcAft>
                          <a:spcPts val="800"/>
                        </a:spcAft>
                      </a:pPr>
                      <a:r>
                        <a:rPr lang="en-AU" sz="1200" b="1" dirty="0">
                          <a:solidFill>
                            <a:schemeClr val="tx1"/>
                          </a:solidFill>
                          <a:effectLst/>
                        </a:rPr>
                        <a:t>Likes = 311</a:t>
                      </a: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2067369814"/>
                  </a:ext>
                </a:extLst>
              </a:tr>
            </a:tbl>
          </a:graphicData>
        </a:graphic>
      </p:graphicFrame>
      <p:pic>
        <p:nvPicPr>
          <p:cNvPr id="3074" name="image3.jpg" descr="BhBzLI9gT32">
            <a:extLst>
              <a:ext uri="{FF2B5EF4-FFF2-40B4-BE49-F238E27FC236}">
                <a16:creationId xmlns:a16="http://schemas.microsoft.com/office/drawing/2014/main" id="{76097AD0-AED0-4EFD-9EEE-EE3C797D33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5304" y="1769269"/>
            <a:ext cx="20288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3073" name="image10.jpg" descr="BdhvdULgY2q">
            <a:extLst>
              <a:ext uri="{FF2B5EF4-FFF2-40B4-BE49-F238E27FC236}">
                <a16:creationId xmlns:a16="http://schemas.microsoft.com/office/drawing/2014/main" id="{7C374334-5022-475A-892E-2497A04FE6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8441" y="1769269"/>
            <a:ext cx="2050256" cy="205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42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991F8-5D7D-472F-ADD9-0B4BCB720209}"/>
              </a:ext>
            </a:extLst>
          </p:cNvPr>
          <p:cNvSpPr>
            <a:spLocks noGrp="1"/>
          </p:cNvSpPr>
          <p:nvPr>
            <p:ph type="title"/>
          </p:nvPr>
        </p:nvSpPr>
        <p:spPr>
          <a:xfrm>
            <a:off x="351235" y="271463"/>
            <a:ext cx="6172200" cy="415498"/>
          </a:xfrm>
        </p:spPr>
        <p:txBody>
          <a:bodyPr/>
          <a:lstStyle/>
          <a:p>
            <a:r>
              <a:rPr lang="en-AU" sz="2700" dirty="0">
                <a:solidFill>
                  <a:srgbClr val="FF0000"/>
                </a:solidFill>
              </a:rPr>
              <a:t>Brightness</a:t>
            </a:r>
          </a:p>
        </p:txBody>
      </p:sp>
      <p:sp>
        <p:nvSpPr>
          <p:cNvPr id="3" name="Content Placeholder 2">
            <a:extLst>
              <a:ext uri="{FF2B5EF4-FFF2-40B4-BE49-F238E27FC236}">
                <a16:creationId xmlns:a16="http://schemas.microsoft.com/office/drawing/2014/main" id="{773A725D-CBEC-417F-BFAF-1B81E904E136}"/>
              </a:ext>
            </a:extLst>
          </p:cNvPr>
          <p:cNvSpPr>
            <a:spLocks noGrp="1"/>
          </p:cNvSpPr>
          <p:nvPr>
            <p:ph idx="1"/>
          </p:nvPr>
        </p:nvSpPr>
        <p:spPr>
          <a:xfrm>
            <a:off x="404242" y="1059880"/>
            <a:ext cx="8560246" cy="3095625"/>
          </a:xfrm>
        </p:spPr>
        <p:txBody>
          <a:bodyPr/>
          <a:lstStyle/>
          <a:p>
            <a:pPr marL="0" indent="0"/>
            <a:r>
              <a:rPr lang="en-AU" sz="2400" dirty="0"/>
              <a:t>The average intensity (illumination) of all pixels on the image. (range : 0 – 255)</a:t>
            </a:r>
          </a:p>
          <a:p>
            <a:endParaRPr lang="en-AU" dirty="0"/>
          </a:p>
        </p:txBody>
      </p:sp>
      <p:graphicFrame>
        <p:nvGraphicFramePr>
          <p:cNvPr id="4" name="Table 3">
            <a:extLst>
              <a:ext uri="{FF2B5EF4-FFF2-40B4-BE49-F238E27FC236}">
                <a16:creationId xmlns:a16="http://schemas.microsoft.com/office/drawing/2014/main" id="{57B7CA4B-E387-4C4B-A358-763FC4273EB8}"/>
              </a:ext>
            </a:extLst>
          </p:cNvPr>
          <p:cNvGraphicFramePr>
            <a:graphicFrameLocks noGrp="1"/>
          </p:cNvGraphicFramePr>
          <p:nvPr>
            <p:extLst>
              <p:ext uri="{D42A27DB-BD31-4B8C-83A1-F6EECF244321}">
                <p14:modId xmlns:p14="http://schemas.microsoft.com/office/powerpoint/2010/main" val="1396618685"/>
              </p:ext>
            </p:extLst>
          </p:nvPr>
        </p:nvGraphicFramePr>
        <p:xfrm>
          <a:off x="2483768" y="1857254"/>
          <a:ext cx="4293870" cy="2514696"/>
        </p:xfrm>
        <a:graphic>
          <a:graphicData uri="http://schemas.openxmlformats.org/drawingml/2006/table">
            <a:tbl>
              <a:tblPr firstRow="1" firstCol="1" bandRow="1">
                <a:tableStyleId>{5C22544A-7EE6-4342-B048-85BDC9FD1C3A}</a:tableStyleId>
              </a:tblPr>
              <a:tblGrid>
                <a:gridCol w="2157889">
                  <a:extLst>
                    <a:ext uri="{9D8B030D-6E8A-4147-A177-3AD203B41FA5}">
                      <a16:colId xmlns:a16="http://schemas.microsoft.com/office/drawing/2014/main" val="542493365"/>
                    </a:ext>
                  </a:extLst>
                </a:gridCol>
                <a:gridCol w="2135981">
                  <a:extLst>
                    <a:ext uri="{9D8B030D-6E8A-4147-A177-3AD203B41FA5}">
                      <a16:colId xmlns:a16="http://schemas.microsoft.com/office/drawing/2014/main" val="2288110965"/>
                    </a:ext>
                  </a:extLst>
                </a:gridCol>
              </a:tblGrid>
              <a:tr h="2133124">
                <a:tc>
                  <a:txBody>
                    <a:bodyPr/>
                    <a:lstStyle/>
                    <a:p>
                      <a:pPr>
                        <a:lnSpc>
                          <a:spcPct val="107000"/>
                        </a:lnSpc>
                        <a:spcAft>
                          <a:spcPts val="0"/>
                        </a:spcAft>
                      </a:pPr>
                      <a:endParaRPr lang="en-AU" sz="12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oFill/>
                  </a:tcPr>
                </a:tc>
                <a:tc>
                  <a:txBody>
                    <a:bodyPr/>
                    <a:lstStyle/>
                    <a:p>
                      <a:pPr>
                        <a:lnSpc>
                          <a:spcPct val="107000"/>
                        </a:lnSpc>
                        <a:spcAft>
                          <a:spcPts val="0"/>
                        </a:spcAft>
                      </a:pPr>
                      <a:endParaRPr lang="en-AU" sz="1200" b="1">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oFill/>
                  </a:tcPr>
                </a:tc>
                <a:extLst>
                  <a:ext uri="{0D108BD9-81ED-4DB2-BD59-A6C34878D82A}">
                    <a16:rowId xmlns:a16="http://schemas.microsoft.com/office/drawing/2014/main" val="4290339862"/>
                  </a:ext>
                </a:extLst>
              </a:tr>
              <a:tr h="381476">
                <a:tc>
                  <a:txBody>
                    <a:bodyPr/>
                    <a:lstStyle/>
                    <a:p>
                      <a:pPr>
                        <a:lnSpc>
                          <a:spcPct val="107000"/>
                        </a:lnSpc>
                        <a:spcAft>
                          <a:spcPts val="0"/>
                        </a:spcAft>
                      </a:pPr>
                      <a:r>
                        <a:rPr lang="en-AU" sz="1200" b="1" dirty="0">
                          <a:solidFill>
                            <a:schemeClr val="tx1"/>
                          </a:solidFill>
                          <a:effectLst/>
                        </a:rPr>
                        <a:t>brightness = 55.4 (low)</a:t>
                      </a:r>
                    </a:p>
                    <a:p>
                      <a:pPr>
                        <a:lnSpc>
                          <a:spcPct val="107000"/>
                        </a:lnSpc>
                        <a:spcAft>
                          <a:spcPts val="0"/>
                        </a:spcAft>
                      </a:pPr>
                      <a:r>
                        <a:rPr lang="en-AU" sz="1200" b="1" dirty="0">
                          <a:solidFill>
                            <a:schemeClr val="tx1"/>
                          </a:solidFill>
                          <a:effectLst/>
                        </a:rPr>
                        <a:t>Likes = 23</a:t>
                      </a:r>
                      <a:endParaRPr lang="en-AU" sz="12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oFill/>
                  </a:tcPr>
                </a:tc>
                <a:tc>
                  <a:txBody>
                    <a:bodyPr/>
                    <a:lstStyle/>
                    <a:p>
                      <a:pPr>
                        <a:lnSpc>
                          <a:spcPct val="107000"/>
                        </a:lnSpc>
                        <a:spcAft>
                          <a:spcPts val="0"/>
                        </a:spcAft>
                      </a:pPr>
                      <a:r>
                        <a:rPr lang="en-AU" sz="1200" b="1" dirty="0">
                          <a:solidFill>
                            <a:schemeClr val="tx1"/>
                          </a:solidFill>
                          <a:effectLst/>
                        </a:rPr>
                        <a:t>brightness = 236.3  (high)</a:t>
                      </a:r>
                    </a:p>
                    <a:p>
                      <a:pPr>
                        <a:lnSpc>
                          <a:spcPct val="107000"/>
                        </a:lnSpc>
                        <a:spcAft>
                          <a:spcPts val="0"/>
                        </a:spcAft>
                      </a:pPr>
                      <a:r>
                        <a:rPr lang="en-AU" sz="1200" b="1" dirty="0">
                          <a:solidFill>
                            <a:schemeClr val="tx1"/>
                          </a:solidFill>
                          <a:effectLst/>
                        </a:rPr>
                        <a:t>Likes = 839</a:t>
                      </a:r>
                      <a:endParaRPr lang="en-AU" sz="12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1435" marR="51435" marT="0" marB="0">
                    <a:noFill/>
                  </a:tcPr>
                </a:tc>
                <a:extLst>
                  <a:ext uri="{0D108BD9-81ED-4DB2-BD59-A6C34878D82A}">
                    <a16:rowId xmlns:a16="http://schemas.microsoft.com/office/drawing/2014/main" val="1806194783"/>
                  </a:ext>
                </a:extLst>
              </a:tr>
            </a:tbl>
          </a:graphicData>
        </a:graphic>
      </p:graphicFrame>
      <p:pic>
        <p:nvPicPr>
          <p:cNvPr id="4098" name="Picture 5" descr="BaA6m-2BYwC">
            <a:extLst>
              <a:ext uri="{FF2B5EF4-FFF2-40B4-BE49-F238E27FC236}">
                <a16:creationId xmlns:a16="http://schemas.microsoft.com/office/drawing/2014/main" id="{58606C0E-18CC-4E6C-B5DE-AAA8D81F2B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4007" y="1857017"/>
            <a:ext cx="2135981" cy="2135981"/>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6" descr="BbdXo7uHNeO">
            <a:extLst>
              <a:ext uri="{FF2B5EF4-FFF2-40B4-BE49-F238E27FC236}">
                <a16:creationId xmlns:a16="http://schemas.microsoft.com/office/drawing/2014/main" id="{8FAA6E98-1F10-4739-A57A-5DFC3ADAEE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0130" y="1857017"/>
            <a:ext cx="2050256" cy="205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905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E98F-A2A7-4DDB-9457-0BDA88C0C791}"/>
              </a:ext>
            </a:extLst>
          </p:cNvPr>
          <p:cNvSpPr>
            <a:spLocks noGrp="1"/>
          </p:cNvSpPr>
          <p:nvPr>
            <p:ph type="title"/>
          </p:nvPr>
        </p:nvSpPr>
        <p:spPr>
          <a:xfrm>
            <a:off x="351235" y="271463"/>
            <a:ext cx="6172200" cy="415498"/>
          </a:xfrm>
        </p:spPr>
        <p:txBody>
          <a:bodyPr/>
          <a:lstStyle/>
          <a:p>
            <a:r>
              <a:rPr lang="en-AU" sz="2700" dirty="0">
                <a:solidFill>
                  <a:srgbClr val="FF0000"/>
                </a:solidFill>
              </a:rPr>
              <a:t>Contrast of Brightness</a:t>
            </a:r>
            <a:endParaRPr lang="en-AU" dirty="0"/>
          </a:p>
        </p:txBody>
      </p:sp>
      <p:sp>
        <p:nvSpPr>
          <p:cNvPr id="3" name="Content Placeholder 2">
            <a:extLst>
              <a:ext uri="{FF2B5EF4-FFF2-40B4-BE49-F238E27FC236}">
                <a16:creationId xmlns:a16="http://schemas.microsoft.com/office/drawing/2014/main" id="{C3BA7809-4D23-4BE2-BBE2-844313ACD6EA}"/>
              </a:ext>
            </a:extLst>
          </p:cNvPr>
          <p:cNvSpPr>
            <a:spLocks noGrp="1"/>
          </p:cNvSpPr>
          <p:nvPr>
            <p:ph idx="1"/>
          </p:nvPr>
        </p:nvSpPr>
        <p:spPr>
          <a:xfrm>
            <a:off x="358815" y="879772"/>
            <a:ext cx="8560246" cy="3383955"/>
          </a:xfrm>
        </p:spPr>
        <p:txBody>
          <a:bodyPr/>
          <a:lstStyle/>
          <a:p>
            <a:pPr marL="0" indent="0"/>
            <a:r>
              <a:rPr lang="en-AU" sz="2400" dirty="0"/>
              <a:t>The standard deviation of pixel intensity over the whole image.</a:t>
            </a:r>
          </a:p>
          <a:p>
            <a:endParaRPr lang="en-AU" dirty="0"/>
          </a:p>
        </p:txBody>
      </p:sp>
      <p:graphicFrame>
        <p:nvGraphicFramePr>
          <p:cNvPr id="4" name="Table 3">
            <a:extLst>
              <a:ext uri="{FF2B5EF4-FFF2-40B4-BE49-F238E27FC236}">
                <a16:creationId xmlns:a16="http://schemas.microsoft.com/office/drawing/2014/main" id="{EB2FE8FC-FF42-4878-9EBA-755F1E5AAB9E}"/>
              </a:ext>
            </a:extLst>
          </p:cNvPr>
          <p:cNvGraphicFramePr>
            <a:graphicFrameLocks noGrp="1"/>
          </p:cNvGraphicFramePr>
          <p:nvPr>
            <p:extLst>
              <p:ext uri="{D42A27DB-BD31-4B8C-83A1-F6EECF244321}">
                <p14:modId xmlns:p14="http://schemas.microsoft.com/office/powerpoint/2010/main" val="4055093720"/>
              </p:ext>
            </p:extLst>
          </p:nvPr>
        </p:nvGraphicFramePr>
        <p:xfrm>
          <a:off x="2195736" y="1563638"/>
          <a:ext cx="4293394" cy="2607247"/>
        </p:xfrm>
        <a:graphic>
          <a:graphicData uri="http://schemas.openxmlformats.org/drawingml/2006/table">
            <a:tbl>
              <a:tblPr bandRow="1">
                <a:tableStyleId>{5C22544A-7EE6-4342-B048-85BDC9FD1C3A}</a:tableStyleId>
              </a:tblPr>
              <a:tblGrid>
                <a:gridCol w="2157650">
                  <a:extLst>
                    <a:ext uri="{9D8B030D-6E8A-4147-A177-3AD203B41FA5}">
                      <a16:colId xmlns:a16="http://schemas.microsoft.com/office/drawing/2014/main" val="1828565491"/>
                    </a:ext>
                  </a:extLst>
                </a:gridCol>
                <a:gridCol w="2135744">
                  <a:extLst>
                    <a:ext uri="{9D8B030D-6E8A-4147-A177-3AD203B41FA5}">
                      <a16:colId xmlns:a16="http://schemas.microsoft.com/office/drawing/2014/main" val="3465057613"/>
                    </a:ext>
                  </a:extLst>
                </a:gridCol>
              </a:tblGrid>
              <a:tr h="2124075">
                <a:tc>
                  <a:txBody>
                    <a:bodyPr/>
                    <a:lstStyle/>
                    <a:p>
                      <a:pPr>
                        <a:lnSpc>
                          <a:spcPct val="107000"/>
                        </a:lnSpc>
                        <a:spcAft>
                          <a:spcPts val="800"/>
                        </a:spcAft>
                      </a:pPr>
                      <a:endParaRPr lang="en-AU" sz="1200" b="1">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endParaRPr lang="en-AU" sz="1200" b="1">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3542939500"/>
                  </a:ext>
                </a:extLst>
              </a:tr>
              <a:tr h="457676">
                <a:tc>
                  <a:txBody>
                    <a:bodyPr/>
                    <a:lstStyle/>
                    <a:p>
                      <a:pPr>
                        <a:lnSpc>
                          <a:spcPct val="107000"/>
                        </a:lnSpc>
                        <a:spcAft>
                          <a:spcPts val="800"/>
                        </a:spcAft>
                      </a:pPr>
                      <a:r>
                        <a:rPr lang="en-AU" sz="1200" b="1" dirty="0">
                          <a:solidFill>
                            <a:schemeClr val="tx1"/>
                          </a:solidFill>
                          <a:effectLst/>
                        </a:rPr>
                        <a:t>Contrast = 13.81 (low)</a:t>
                      </a:r>
                    </a:p>
                    <a:p>
                      <a:pPr>
                        <a:lnSpc>
                          <a:spcPct val="107000"/>
                        </a:lnSpc>
                        <a:spcAft>
                          <a:spcPts val="800"/>
                        </a:spcAft>
                      </a:pPr>
                      <a:r>
                        <a:rPr lang="en-AU" sz="1200" b="1" dirty="0">
                          <a:solidFill>
                            <a:schemeClr val="tx1"/>
                          </a:solidFill>
                          <a:effectLst/>
                        </a:rPr>
                        <a:t>Likes = 3</a:t>
                      </a: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r>
                        <a:rPr lang="en-AU" sz="1200" b="1" dirty="0">
                          <a:solidFill>
                            <a:schemeClr val="tx1"/>
                          </a:solidFill>
                          <a:effectLst/>
                        </a:rPr>
                        <a:t>Contrast = 94.5  (high)</a:t>
                      </a:r>
                    </a:p>
                    <a:p>
                      <a:pPr>
                        <a:lnSpc>
                          <a:spcPct val="107000"/>
                        </a:lnSpc>
                        <a:spcAft>
                          <a:spcPts val="800"/>
                        </a:spcAft>
                      </a:pPr>
                      <a:r>
                        <a:rPr lang="en-AU" sz="1200" b="1" dirty="0">
                          <a:solidFill>
                            <a:schemeClr val="tx1"/>
                          </a:solidFill>
                          <a:effectLst/>
                        </a:rPr>
                        <a:t>Likes = 889</a:t>
                      </a: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1635511273"/>
                  </a:ext>
                </a:extLst>
              </a:tr>
            </a:tbl>
          </a:graphicData>
        </a:graphic>
      </p:graphicFrame>
      <p:pic>
        <p:nvPicPr>
          <p:cNvPr id="5122" name="image1.jpg" descr="BQ2CA0ZAoEc">
            <a:extLst>
              <a:ext uri="{FF2B5EF4-FFF2-40B4-BE49-F238E27FC236}">
                <a16:creationId xmlns:a16="http://schemas.microsoft.com/office/drawing/2014/main" id="{AE853DE5-626A-4897-BEEC-3629CFD963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7" y="1563638"/>
            <a:ext cx="20288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5121" name="image6.jpg" descr="Bb3zfdZH51E">
            <a:extLst>
              <a:ext uri="{FF2B5EF4-FFF2-40B4-BE49-F238E27FC236}">
                <a16:creationId xmlns:a16="http://schemas.microsoft.com/office/drawing/2014/main" id="{0A85103D-2F6B-47D5-A990-C9456D8E02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305" y="1563638"/>
            <a:ext cx="2028825"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94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p:txBody>
          <a:bodyPr/>
          <a:lstStyle/>
          <a:p>
            <a:r>
              <a:rPr lang="en-AU" dirty="0"/>
              <a:t>Content</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p:txBody>
          <a:bodyPr/>
          <a:lstStyle/>
          <a:p>
            <a:pPr>
              <a:buFont typeface="+mj-lt"/>
              <a:buAutoNum type="arabicPeriod"/>
            </a:pPr>
            <a:r>
              <a:rPr lang="en-US" dirty="0"/>
              <a:t>Picture Advertising</a:t>
            </a:r>
          </a:p>
          <a:p>
            <a:pPr>
              <a:buFont typeface="+mj-lt"/>
              <a:buAutoNum type="arabicPeriod"/>
            </a:pPr>
            <a:r>
              <a:rPr lang="en-US" dirty="0"/>
              <a:t>Case study: DHC Korea Instagram Picture Ad</a:t>
            </a:r>
          </a:p>
          <a:p>
            <a:pPr>
              <a:buFont typeface="+mj-lt"/>
              <a:buAutoNum type="arabicPeriod"/>
            </a:pPr>
            <a:r>
              <a:rPr lang="en-US" dirty="0"/>
              <a:t>How to extract pictorial information</a:t>
            </a:r>
          </a:p>
          <a:p>
            <a:pPr>
              <a:buFont typeface="+mj-lt"/>
              <a:buAutoNum type="arabicPeriod"/>
            </a:pPr>
            <a:r>
              <a:rPr lang="en-US" dirty="0"/>
              <a:t>Regression: which X variables affect Y?</a:t>
            </a:r>
          </a:p>
          <a:p>
            <a:pPr marL="612775" lvl="2" indent="-342900">
              <a:buFont typeface="+mj-lt"/>
              <a:buAutoNum type="arabicParenR"/>
            </a:pPr>
            <a:r>
              <a:rPr lang="en-US" dirty="0"/>
              <a:t>Data coding &amp; interpretation for categorical variable</a:t>
            </a:r>
          </a:p>
          <a:p>
            <a:pPr marL="612775" lvl="2" indent="-342900">
              <a:buFont typeface="+mj-lt"/>
              <a:buAutoNum type="arabicParenR"/>
            </a:pPr>
            <a:r>
              <a:rPr lang="en-US" dirty="0"/>
              <a:t>P-value for testing the significance of effect </a:t>
            </a:r>
          </a:p>
          <a:p>
            <a:pPr marL="612775" lvl="2" indent="-342900">
              <a:buFont typeface="+mj-lt"/>
              <a:buAutoNum type="arabicParenR"/>
            </a:pPr>
            <a:r>
              <a:rPr lang="en-US" dirty="0"/>
              <a:t>Analysis: Outliers, control X variables </a:t>
            </a:r>
          </a:p>
          <a:p>
            <a:pPr>
              <a:buFont typeface="+mj-lt"/>
              <a:buAutoNum type="arabicPeriod"/>
            </a:pPr>
            <a:r>
              <a:rPr lang="en-US" dirty="0"/>
              <a:t>Conclusion</a:t>
            </a:r>
            <a:endParaRPr lang="en-AU" dirty="0"/>
          </a:p>
        </p:txBody>
      </p:sp>
    </p:spTree>
    <p:extLst>
      <p:ext uri="{BB962C8B-B14F-4D97-AF65-F5344CB8AC3E}">
        <p14:creationId xmlns:p14="http://schemas.microsoft.com/office/powerpoint/2010/main" val="2413221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631A-EB48-4B0B-BD8B-C50701EE900F}"/>
              </a:ext>
            </a:extLst>
          </p:cNvPr>
          <p:cNvSpPr>
            <a:spLocks noGrp="1"/>
          </p:cNvSpPr>
          <p:nvPr>
            <p:ph type="title"/>
          </p:nvPr>
        </p:nvSpPr>
        <p:spPr>
          <a:xfrm>
            <a:off x="351235" y="271463"/>
            <a:ext cx="6172200" cy="415498"/>
          </a:xfrm>
        </p:spPr>
        <p:txBody>
          <a:bodyPr/>
          <a:lstStyle/>
          <a:p>
            <a:r>
              <a:rPr lang="en-AU" sz="2700" dirty="0">
                <a:solidFill>
                  <a:srgbClr val="FF0000"/>
                </a:solidFill>
              </a:rPr>
              <a:t>Image clarity </a:t>
            </a:r>
          </a:p>
        </p:txBody>
      </p:sp>
      <p:sp>
        <p:nvSpPr>
          <p:cNvPr id="3" name="Content Placeholder 2">
            <a:extLst>
              <a:ext uri="{FF2B5EF4-FFF2-40B4-BE49-F238E27FC236}">
                <a16:creationId xmlns:a16="http://schemas.microsoft.com/office/drawing/2014/main" id="{3D6BE247-7E19-4C13-8B57-A690E156CEDC}"/>
              </a:ext>
            </a:extLst>
          </p:cNvPr>
          <p:cNvSpPr>
            <a:spLocks noGrp="1"/>
          </p:cNvSpPr>
          <p:nvPr>
            <p:ph idx="1"/>
          </p:nvPr>
        </p:nvSpPr>
        <p:spPr>
          <a:xfrm>
            <a:off x="476250" y="686962"/>
            <a:ext cx="8201025" cy="4045028"/>
          </a:xfrm>
        </p:spPr>
        <p:txBody>
          <a:bodyPr/>
          <a:lstStyle/>
          <a:p>
            <a:pPr marL="0" indent="0"/>
            <a:r>
              <a:rPr lang="en-AU" sz="2400" dirty="0"/>
              <a:t>The percentage of the bright pixels in the image. </a:t>
            </a:r>
            <a:r>
              <a:rPr lang="en-AU" sz="1800" dirty="0"/>
              <a:t>(range: 0 ~ 1 )</a:t>
            </a:r>
          </a:p>
          <a:p>
            <a:endParaRPr lang="en-AU" dirty="0"/>
          </a:p>
        </p:txBody>
      </p:sp>
      <p:pic>
        <p:nvPicPr>
          <p:cNvPr id="4" name="Picture 3">
            <a:extLst>
              <a:ext uri="{FF2B5EF4-FFF2-40B4-BE49-F238E27FC236}">
                <a16:creationId xmlns:a16="http://schemas.microsoft.com/office/drawing/2014/main" id="{425F467F-EC9D-497D-A6A7-F28C2D5413EC}"/>
              </a:ext>
            </a:extLst>
          </p:cNvPr>
          <p:cNvPicPr/>
          <p:nvPr/>
        </p:nvPicPr>
        <p:blipFill rotWithShape="1">
          <a:blip r:embed="rId3">
            <a:extLst>
              <a:ext uri="{28A0092B-C50C-407E-A947-70E740481C1C}">
                <a14:useLocalDpi xmlns:a14="http://schemas.microsoft.com/office/drawing/2010/main" val="0"/>
              </a:ext>
            </a:extLst>
          </a:blip>
          <a:srcRect r="33904"/>
          <a:stretch/>
        </p:blipFill>
        <p:spPr bwMode="auto">
          <a:xfrm>
            <a:off x="583621" y="1347614"/>
            <a:ext cx="3555724" cy="2233043"/>
          </a:xfrm>
          <a:prstGeom prst="rect">
            <a:avLst/>
          </a:prstGeom>
          <a:noFill/>
          <a:ln>
            <a:noFill/>
          </a:ln>
        </p:spPr>
      </p:pic>
      <p:sp>
        <p:nvSpPr>
          <p:cNvPr id="5" name="TextBox 4">
            <a:extLst>
              <a:ext uri="{FF2B5EF4-FFF2-40B4-BE49-F238E27FC236}">
                <a16:creationId xmlns:a16="http://schemas.microsoft.com/office/drawing/2014/main" id="{6475277B-1CA4-400C-9E25-D12DB881C104}"/>
              </a:ext>
            </a:extLst>
          </p:cNvPr>
          <p:cNvSpPr txBox="1"/>
          <p:nvPr/>
        </p:nvSpPr>
        <p:spPr>
          <a:xfrm>
            <a:off x="323528" y="3508451"/>
            <a:ext cx="3843403" cy="1077218"/>
          </a:xfrm>
          <a:prstGeom prst="rect">
            <a:avLst/>
          </a:prstGeom>
          <a:noFill/>
        </p:spPr>
        <p:txBody>
          <a:bodyPr wrap="square" rtlCol="0">
            <a:spAutoFit/>
          </a:bodyPr>
          <a:lstStyle/>
          <a:p>
            <a:r>
              <a:rPr lang="en-AU" sz="1600" dirty="0"/>
              <a:t>Clarity = sum of ones / number of pixels</a:t>
            </a:r>
          </a:p>
          <a:p>
            <a:r>
              <a:rPr lang="en-AU" sz="1600" dirty="0"/>
              <a:t>            = 12 / 36 = 0.333</a:t>
            </a:r>
          </a:p>
          <a:p>
            <a:r>
              <a:rPr lang="en-AU" sz="1600" dirty="0"/>
              <a:t>178 is a threshold equals to 70% of the maximum intensity value 255</a:t>
            </a:r>
          </a:p>
        </p:txBody>
      </p:sp>
      <p:graphicFrame>
        <p:nvGraphicFramePr>
          <p:cNvPr id="7" name="Table 6">
            <a:extLst>
              <a:ext uri="{FF2B5EF4-FFF2-40B4-BE49-F238E27FC236}">
                <a16:creationId xmlns:a16="http://schemas.microsoft.com/office/drawing/2014/main" id="{4B277E31-D8E6-404C-906B-B6544C8AA42F}"/>
              </a:ext>
            </a:extLst>
          </p:cNvPr>
          <p:cNvGraphicFramePr>
            <a:graphicFrameLocks noGrp="1"/>
          </p:cNvGraphicFramePr>
          <p:nvPr>
            <p:extLst>
              <p:ext uri="{D42A27DB-BD31-4B8C-83A1-F6EECF244321}">
                <p14:modId xmlns:p14="http://schemas.microsoft.com/office/powerpoint/2010/main" val="3067096090"/>
              </p:ext>
            </p:extLst>
          </p:nvPr>
        </p:nvGraphicFramePr>
        <p:xfrm>
          <a:off x="4288588" y="1453787"/>
          <a:ext cx="4293394" cy="2607247"/>
        </p:xfrm>
        <a:graphic>
          <a:graphicData uri="http://schemas.openxmlformats.org/drawingml/2006/table">
            <a:tbl>
              <a:tblPr bandRow="1">
                <a:tableStyleId>{5C22544A-7EE6-4342-B048-85BDC9FD1C3A}</a:tableStyleId>
              </a:tblPr>
              <a:tblGrid>
                <a:gridCol w="2157650">
                  <a:extLst>
                    <a:ext uri="{9D8B030D-6E8A-4147-A177-3AD203B41FA5}">
                      <a16:colId xmlns:a16="http://schemas.microsoft.com/office/drawing/2014/main" val="3812993388"/>
                    </a:ext>
                  </a:extLst>
                </a:gridCol>
                <a:gridCol w="2135744">
                  <a:extLst>
                    <a:ext uri="{9D8B030D-6E8A-4147-A177-3AD203B41FA5}">
                      <a16:colId xmlns:a16="http://schemas.microsoft.com/office/drawing/2014/main" val="1748078243"/>
                    </a:ext>
                  </a:extLst>
                </a:gridCol>
              </a:tblGrid>
              <a:tr h="2124075">
                <a:tc>
                  <a:txBody>
                    <a:bodyPr/>
                    <a:lstStyle/>
                    <a:p>
                      <a:pPr>
                        <a:lnSpc>
                          <a:spcPct val="107000"/>
                        </a:lnSpc>
                        <a:spcAft>
                          <a:spcPts val="800"/>
                        </a:spcAft>
                      </a:pPr>
                      <a:endParaRPr lang="en-AU" sz="1200" b="1">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endParaRPr lang="en-AU" sz="1200" b="1">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1534187928"/>
                  </a:ext>
                </a:extLst>
              </a:tr>
              <a:tr h="457676">
                <a:tc>
                  <a:txBody>
                    <a:bodyPr/>
                    <a:lstStyle/>
                    <a:p>
                      <a:pPr>
                        <a:lnSpc>
                          <a:spcPct val="107000"/>
                        </a:lnSpc>
                        <a:spcAft>
                          <a:spcPts val="800"/>
                        </a:spcAft>
                      </a:pPr>
                      <a:r>
                        <a:rPr lang="en-AU" sz="1200" b="1" dirty="0">
                          <a:solidFill>
                            <a:schemeClr val="tx1"/>
                          </a:solidFill>
                          <a:effectLst/>
                        </a:rPr>
                        <a:t>Clarity = 0 (low)</a:t>
                      </a:r>
                    </a:p>
                    <a:p>
                      <a:pPr>
                        <a:lnSpc>
                          <a:spcPct val="107000"/>
                        </a:lnSpc>
                        <a:spcAft>
                          <a:spcPts val="800"/>
                        </a:spcAft>
                      </a:pPr>
                      <a:r>
                        <a:rPr lang="en-AU" sz="1200" b="1" dirty="0">
                          <a:solidFill>
                            <a:schemeClr val="tx1"/>
                          </a:solidFill>
                          <a:effectLst/>
                        </a:rPr>
                        <a:t>Likes = 55</a:t>
                      </a: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r>
                        <a:rPr lang="en-AU" sz="1200" b="1" dirty="0">
                          <a:solidFill>
                            <a:schemeClr val="tx1"/>
                          </a:solidFill>
                          <a:effectLst/>
                        </a:rPr>
                        <a:t>Clarity = .98 (high)</a:t>
                      </a:r>
                    </a:p>
                    <a:p>
                      <a:pPr>
                        <a:lnSpc>
                          <a:spcPct val="107000"/>
                        </a:lnSpc>
                        <a:spcAft>
                          <a:spcPts val="800"/>
                        </a:spcAft>
                      </a:pPr>
                      <a:r>
                        <a:rPr lang="en-AU" sz="1200" b="1" dirty="0">
                          <a:solidFill>
                            <a:schemeClr val="tx1"/>
                          </a:solidFill>
                          <a:effectLst/>
                        </a:rPr>
                        <a:t>Likes = 2090</a:t>
                      </a: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2253599160"/>
                  </a:ext>
                </a:extLst>
              </a:tr>
            </a:tbl>
          </a:graphicData>
        </a:graphic>
      </p:graphicFrame>
      <p:pic>
        <p:nvPicPr>
          <p:cNvPr id="6148" name="image8.jpg" descr="BcEzwXWH0tX">
            <a:extLst>
              <a:ext uri="{FF2B5EF4-FFF2-40B4-BE49-F238E27FC236}">
                <a16:creationId xmlns:a16="http://schemas.microsoft.com/office/drawing/2014/main" id="{79A79736-C99E-4395-A63C-1A424D8655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8588" y="1453787"/>
            <a:ext cx="2035969" cy="2035969"/>
          </a:xfrm>
          <a:prstGeom prst="rect">
            <a:avLst/>
          </a:prstGeom>
          <a:noFill/>
          <a:extLst>
            <a:ext uri="{909E8E84-426E-40DD-AFC4-6F175D3DCCD1}">
              <a14:hiddenFill xmlns:a14="http://schemas.microsoft.com/office/drawing/2010/main">
                <a:solidFill>
                  <a:srgbClr val="FFFFFF"/>
                </a:solidFill>
              </a14:hiddenFill>
            </a:ext>
          </a:extLst>
        </p:spPr>
      </p:pic>
      <p:pic>
        <p:nvPicPr>
          <p:cNvPr id="6147" name="image2.jpg" descr="BcENYeOgVs2">
            <a:extLst>
              <a:ext uri="{FF2B5EF4-FFF2-40B4-BE49-F238E27FC236}">
                <a16:creationId xmlns:a16="http://schemas.microsoft.com/office/drawing/2014/main" id="{E7904EB3-0C4B-460E-8D94-5515032AFC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46013" y="1446150"/>
            <a:ext cx="2035969" cy="203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834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FF6D-EFEB-46CD-AD7F-BF33B80E3FB0}"/>
              </a:ext>
            </a:extLst>
          </p:cNvPr>
          <p:cNvSpPr>
            <a:spLocks noGrp="1"/>
          </p:cNvSpPr>
          <p:nvPr>
            <p:ph type="title"/>
          </p:nvPr>
        </p:nvSpPr>
        <p:spPr>
          <a:xfrm>
            <a:off x="395536" y="273844"/>
            <a:ext cx="7886700" cy="415498"/>
          </a:xfrm>
        </p:spPr>
        <p:txBody>
          <a:bodyPr/>
          <a:lstStyle/>
          <a:p>
            <a:r>
              <a:rPr lang="en-AU" sz="2700" dirty="0">
                <a:solidFill>
                  <a:srgbClr val="FF0000"/>
                </a:solidFill>
              </a:rPr>
              <a:t>Visual Balance Colour </a:t>
            </a:r>
          </a:p>
        </p:txBody>
      </p:sp>
      <p:sp>
        <p:nvSpPr>
          <p:cNvPr id="3" name="Content Placeholder 2">
            <a:extLst>
              <a:ext uri="{FF2B5EF4-FFF2-40B4-BE49-F238E27FC236}">
                <a16:creationId xmlns:a16="http://schemas.microsoft.com/office/drawing/2014/main" id="{53E55EC0-ED75-4007-B6BF-33DB02C65191}"/>
              </a:ext>
            </a:extLst>
          </p:cNvPr>
          <p:cNvSpPr>
            <a:spLocks noGrp="1"/>
          </p:cNvSpPr>
          <p:nvPr>
            <p:ph idx="1"/>
          </p:nvPr>
        </p:nvSpPr>
        <p:spPr>
          <a:xfrm>
            <a:off x="395536" y="812213"/>
            <a:ext cx="7610889" cy="936104"/>
          </a:xfrm>
        </p:spPr>
        <p:txBody>
          <a:bodyPr/>
          <a:lstStyle/>
          <a:p>
            <a:pPr marL="0" indent="0"/>
            <a:r>
              <a:rPr lang="en-AU" sz="2000" dirty="0"/>
              <a:t>It compares the left half to the right half of an image based on colours. So, it depends on difference between each pixel and its symmetrical pixel (around vertical axis) </a:t>
            </a:r>
          </a:p>
        </p:txBody>
      </p:sp>
      <p:graphicFrame>
        <p:nvGraphicFramePr>
          <p:cNvPr id="6" name="Table 5">
            <a:extLst>
              <a:ext uri="{FF2B5EF4-FFF2-40B4-BE49-F238E27FC236}">
                <a16:creationId xmlns:a16="http://schemas.microsoft.com/office/drawing/2014/main" id="{23281B8D-E89B-4E92-9C25-EC9C55B4F3F7}"/>
              </a:ext>
            </a:extLst>
          </p:cNvPr>
          <p:cNvGraphicFramePr>
            <a:graphicFrameLocks noGrp="1"/>
          </p:cNvGraphicFramePr>
          <p:nvPr>
            <p:extLst>
              <p:ext uri="{D42A27DB-BD31-4B8C-83A1-F6EECF244321}">
                <p14:modId xmlns:p14="http://schemas.microsoft.com/office/powerpoint/2010/main" val="2561348163"/>
              </p:ext>
            </p:extLst>
          </p:nvPr>
        </p:nvGraphicFramePr>
        <p:xfrm>
          <a:off x="2582862" y="1944881"/>
          <a:ext cx="4293394" cy="2787109"/>
        </p:xfrm>
        <a:graphic>
          <a:graphicData uri="http://schemas.openxmlformats.org/drawingml/2006/table">
            <a:tbl>
              <a:tblPr bandRow="1">
                <a:tableStyleId>{5C22544A-7EE6-4342-B048-85BDC9FD1C3A}</a:tableStyleId>
              </a:tblPr>
              <a:tblGrid>
                <a:gridCol w="2157650">
                  <a:extLst>
                    <a:ext uri="{9D8B030D-6E8A-4147-A177-3AD203B41FA5}">
                      <a16:colId xmlns:a16="http://schemas.microsoft.com/office/drawing/2014/main" val="2940859397"/>
                    </a:ext>
                  </a:extLst>
                </a:gridCol>
                <a:gridCol w="2135744">
                  <a:extLst>
                    <a:ext uri="{9D8B030D-6E8A-4147-A177-3AD203B41FA5}">
                      <a16:colId xmlns:a16="http://schemas.microsoft.com/office/drawing/2014/main" val="2719395413"/>
                    </a:ext>
                  </a:extLst>
                </a:gridCol>
              </a:tblGrid>
              <a:tr h="2303937">
                <a:tc>
                  <a:txBody>
                    <a:bodyPr/>
                    <a:lstStyle/>
                    <a:p>
                      <a:pPr>
                        <a:lnSpc>
                          <a:spcPct val="107000"/>
                        </a:lnSpc>
                        <a:spcAft>
                          <a:spcPts val="800"/>
                        </a:spcAft>
                      </a:pPr>
                      <a:endParaRPr lang="en-AU" sz="1200" b="1">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endParaRPr lang="en-AU" sz="1200" b="1">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3647717950"/>
                  </a:ext>
                </a:extLst>
              </a:tr>
              <a:tr h="457676">
                <a:tc>
                  <a:txBody>
                    <a:bodyPr/>
                    <a:lstStyle/>
                    <a:p>
                      <a:pPr>
                        <a:lnSpc>
                          <a:spcPct val="107000"/>
                        </a:lnSpc>
                        <a:spcAft>
                          <a:spcPts val="800"/>
                        </a:spcAft>
                      </a:pPr>
                      <a:r>
                        <a:rPr lang="en-AU" sz="1200" b="1" dirty="0">
                          <a:effectLst/>
                        </a:rPr>
                        <a:t>Balance  = -267.57 (low)</a:t>
                      </a:r>
                    </a:p>
                    <a:p>
                      <a:pPr>
                        <a:lnSpc>
                          <a:spcPct val="107000"/>
                        </a:lnSpc>
                        <a:spcAft>
                          <a:spcPts val="800"/>
                        </a:spcAft>
                      </a:pPr>
                      <a:r>
                        <a:rPr lang="en-AU" sz="1200" b="1" dirty="0">
                          <a:effectLst/>
                        </a:rPr>
                        <a:t>Likes = 82</a:t>
                      </a:r>
                      <a:endParaRPr lang="en-AU" sz="1200" b="1" dirty="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r>
                        <a:rPr lang="en-AU" sz="1200" b="1" dirty="0">
                          <a:effectLst/>
                        </a:rPr>
                        <a:t>Balance = -23.3 (high)</a:t>
                      </a:r>
                    </a:p>
                    <a:p>
                      <a:pPr>
                        <a:lnSpc>
                          <a:spcPct val="107000"/>
                        </a:lnSpc>
                        <a:spcAft>
                          <a:spcPts val="800"/>
                        </a:spcAft>
                      </a:pPr>
                      <a:r>
                        <a:rPr lang="en-AU" sz="1200" b="1" dirty="0">
                          <a:effectLst/>
                        </a:rPr>
                        <a:t>Likes = 165</a:t>
                      </a:r>
                      <a:endParaRPr lang="en-AU" sz="1200" b="1" dirty="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2457766865"/>
                  </a:ext>
                </a:extLst>
              </a:tr>
            </a:tbl>
          </a:graphicData>
        </a:graphic>
      </p:graphicFrame>
      <p:pic>
        <p:nvPicPr>
          <p:cNvPr id="7174" name="Picture 26" descr="BTB4yRulVl9">
            <a:extLst>
              <a:ext uri="{FF2B5EF4-FFF2-40B4-BE49-F238E27FC236}">
                <a16:creationId xmlns:a16="http://schemas.microsoft.com/office/drawing/2014/main" id="{0B36570A-2986-4BFD-B913-6B2177B0BE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2863" y="1944880"/>
            <a:ext cx="20288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27" descr="BZvOsJwgiHz">
            <a:extLst>
              <a:ext uri="{FF2B5EF4-FFF2-40B4-BE49-F238E27FC236}">
                <a16:creationId xmlns:a16="http://schemas.microsoft.com/office/drawing/2014/main" id="{9BFCC78A-B30A-4851-B66F-DD0D569F86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000" y="1944881"/>
            <a:ext cx="2050256" cy="20502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B3269E6-DEB1-47D7-8BA1-9B7941305602}"/>
              </a:ext>
            </a:extLst>
          </p:cNvPr>
          <p:cNvCxnSpPr>
            <a:cxnSpLocks/>
          </p:cNvCxnSpPr>
          <p:nvPr/>
        </p:nvCxnSpPr>
        <p:spPr>
          <a:xfrm>
            <a:off x="3597275" y="1674582"/>
            <a:ext cx="0" cy="2514599"/>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2F5912CB-9BD4-4A78-87C2-DA298737611A}"/>
              </a:ext>
            </a:extLst>
          </p:cNvPr>
          <p:cNvCxnSpPr>
            <a:cxnSpLocks/>
          </p:cNvCxnSpPr>
          <p:nvPr/>
        </p:nvCxnSpPr>
        <p:spPr>
          <a:xfrm>
            <a:off x="5841188" y="1696946"/>
            <a:ext cx="0" cy="2514599"/>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
        <p:nvSpPr>
          <p:cNvPr id="18" name="Arc 17">
            <a:extLst>
              <a:ext uri="{FF2B5EF4-FFF2-40B4-BE49-F238E27FC236}">
                <a16:creationId xmlns:a16="http://schemas.microsoft.com/office/drawing/2014/main" id="{6B616A41-297D-40E2-9ADA-8025ED14FD57}"/>
              </a:ext>
            </a:extLst>
          </p:cNvPr>
          <p:cNvSpPr/>
          <p:nvPr/>
        </p:nvSpPr>
        <p:spPr>
          <a:xfrm rot="19118960">
            <a:off x="1234428" y="2119495"/>
            <a:ext cx="2455388" cy="967111"/>
          </a:xfrm>
          <a:prstGeom prst="arc">
            <a:avLst/>
          </a:prstGeom>
          <a:ln w="19050">
            <a:solidFill>
              <a:schemeClr val="tx1"/>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sz="1800"/>
          </a:p>
        </p:txBody>
      </p:sp>
      <p:sp>
        <p:nvSpPr>
          <p:cNvPr id="20" name="TextBox 19">
            <a:extLst>
              <a:ext uri="{FF2B5EF4-FFF2-40B4-BE49-F238E27FC236}">
                <a16:creationId xmlns:a16="http://schemas.microsoft.com/office/drawing/2014/main" id="{5BF438AA-64AB-4EE2-AAF4-0AAD5CFCDA60}"/>
              </a:ext>
            </a:extLst>
          </p:cNvPr>
          <p:cNvSpPr txBox="1"/>
          <p:nvPr/>
        </p:nvSpPr>
        <p:spPr>
          <a:xfrm>
            <a:off x="1353363" y="2258507"/>
            <a:ext cx="1015187" cy="646331"/>
          </a:xfrm>
          <a:prstGeom prst="rect">
            <a:avLst/>
          </a:prstGeom>
          <a:noFill/>
        </p:spPr>
        <p:txBody>
          <a:bodyPr wrap="square" rtlCol="0">
            <a:spAutoFit/>
          </a:bodyPr>
          <a:lstStyle/>
          <a:p>
            <a:r>
              <a:rPr lang="en-AU" sz="1800" b="1" dirty="0">
                <a:solidFill>
                  <a:srgbClr val="0070C0"/>
                </a:solidFill>
              </a:rPr>
              <a:t>vertical axis</a:t>
            </a:r>
          </a:p>
        </p:txBody>
      </p:sp>
    </p:spTree>
    <p:extLst>
      <p:ext uri="{BB962C8B-B14F-4D97-AF65-F5344CB8AC3E}">
        <p14:creationId xmlns:p14="http://schemas.microsoft.com/office/powerpoint/2010/main" val="1702805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3CCA-678F-4E32-B971-194685684562}"/>
              </a:ext>
            </a:extLst>
          </p:cNvPr>
          <p:cNvSpPr>
            <a:spLocks noGrp="1"/>
          </p:cNvSpPr>
          <p:nvPr>
            <p:ph type="title"/>
          </p:nvPr>
        </p:nvSpPr>
        <p:spPr/>
        <p:txBody>
          <a:bodyPr>
            <a:normAutofit/>
          </a:bodyPr>
          <a:lstStyle/>
          <a:p>
            <a:r>
              <a:rPr lang="en-AU" sz="2700" dirty="0">
                <a:solidFill>
                  <a:srgbClr val="FF0000"/>
                </a:solidFill>
              </a:rPr>
              <a:t>Number of lines</a:t>
            </a:r>
          </a:p>
        </p:txBody>
      </p:sp>
      <p:sp>
        <p:nvSpPr>
          <p:cNvPr id="3" name="Content Placeholder 2">
            <a:extLst>
              <a:ext uri="{FF2B5EF4-FFF2-40B4-BE49-F238E27FC236}">
                <a16:creationId xmlns:a16="http://schemas.microsoft.com/office/drawing/2014/main" id="{E9F77A77-7822-4189-A891-A71EE3EFF33C}"/>
              </a:ext>
            </a:extLst>
          </p:cNvPr>
          <p:cNvSpPr>
            <a:spLocks noGrp="1"/>
          </p:cNvSpPr>
          <p:nvPr>
            <p:ph idx="1"/>
          </p:nvPr>
        </p:nvSpPr>
        <p:spPr>
          <a:xfrm>
            <a:off x="476250" y="972616"/>
            <a:ext cx="8201025" cy="3254898"/>
          </a:xfrm>
        </p:spPr>
        <p:txBody>
          <a:bodyPr/>
          <a:lstStyle/>
          <a:p>
            <a:pPr marL="0" indent="0"/>
            <a:r>
              <a:rPr lang="en-AU" sz="2400" dirty="0"/>
              <a:t>It measures how busy the image is.</a:t>
            </a:r>
            <a:endParaRPr lang="en-AU" dirty="0"/>
          </a:p>
        </p:txBody>
      </p:sp>
      <p:graphicFrame>
        <p:nvGraphicFramePr>
          <p:cNvPr id="4" name="Table 3">
            <a:extLst>
              <a:ext uri="{FF2B5EF4-FFF2-40B4-BE49-F238E27FC236}">
                <a16:creationId xmlns:a16="http://schemas.microsoft.com/office/drawing/2014/main" id="{6F035280-552E-4B21-BDFB-DFC461370BB1}"/>
              </a:ext>
            </a:extLst>
          </p:cNvPr>
          <p:cNvGraphicFramePr>
            <a:graphicFrameLocks noGrp="1"/>
          </p:cNvGraphicFramePr>
          <p:nvPr>
            <p:extLst>
              <p:ext uri="{D42A27DB-BD31-4B8C-83A1-F6EECF244321}">
                <p14:modId xmlns:p14="http://schemas.microsoft.com/office/powerpoint/2010/main" val="906155923"/>
              </p:ext>
            </p:extLst>
          </p:nvPr>
        </p:nvGraphicFramePr>
        <p:xfrm>
          <a:off x="2425303" y="1563638"/>
          <a:ext cx="4293394" cy="2607247"/>
        </p:xfrm>
        <a:graphic>
          <a:graphicData uri="http://schemas.openxmlformats.org/drawingml/2006/table">
            <a:tbl>
              <a:tblPr bandRow="1">
                <a:tableStyleId>{5C22544A-7EE6-4342-B048-85BDC9FD1C3A}</a:tableStyleId>
              </a:tblPr>
              <a:tblGrid>
                <a:gridCol w="2157650">
                  <a:extLst>
                    <a:ext uri="{9D8B030D-6E8A-4147-A177-3AD203B41FA5}">
                      <a16:colId xmlns:a16="http://schemas.microsoft.com/office/drawing/2014/main" val="781075481"/>
                    </a:ext>
                  </a:extLst>
                </a:gridCol>
                <a:gridCol w="2135744">
                  <a:extLst>
                    <a:ext uri="{9D8B030D-6E8A-4147-A177-3AD203B41FA5}">
                      <a16:colId xmlns:a16="http://schemas.microsoft.com/office/drawing/2014/main" val="3778751968"/>
                    </a:ext>
                  </a:extLst>
                </a:gridCol>
              </a:tblGrid>
              <a:tr h="2124075">
                <a:tc>
                  <a:txBody>
                    <a:bodyPr/>
                    <a:lstStyle/>
                    <a:p>
                      <a:pPr>
                        <a:lnSpc>
                          <a:spcPct val="107000"/>
                        </a:lnSpc>
                        <a:spcAft>
                          <a:spcPts val="800"/>
                        </a:spcAft>
                      </a:pPr>
                      <a:endParaRPr lang="en-AU" sz="1200" b="1">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endParaRPr lang="en-AU" sz="1200" b="1">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724813784"/>
                  </a:ext>
                </a:extLst>
              </a:tr>
              <a:tr h="457676">
                <a:tc>
                  <a:txBody>
                    <a:bodyPr/>
                    <a:lstStyle/>
                    <a:p>
                      <a:pPr>
                        <a:lnSpc>
                          <a:spcPct val="107000"/>
                        </a:lnSpc>
                        <a:spcAft>
                          <a:spcPts val="800"/>
                        </a:spcAft>
                      </a:pPr>
                      <a:r>
                        <a:rPr lang="en-AU" sz="1200" b="1" dirty="0">
                          <a:effectLst/>
                        </a:rPr>
                        <a:t>lines  = 0  (low)</a:t>
                      </a:r>
                    </a:p>
                    <a:p>
                      <a:pPr>
                        <a:lnSpc>
                          <a:spcPct val="107000"/>
                        </a:lnSpc>
                        <a:spcAft>
                          <a:spcPts val="800"/>
                        </a:spcAft>
                      </a:pPr>
                      <a:r>
                        <a:rPr lang="en-AU" sz="1200" b="1" dirty="0">
                          <a:effectLst/>
                        </a:rPr>
                        <a:t>Likes = 9</a:t>
                      </a:r>
                      <a:endParaRPr lang="en-AU" sz="1200" b="1" dirty="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r>
                        <a:rPr lang="en-AU" sz="1200" b="1" dirty="0">
                          <a:effectLst/>
                        </a:rPr>
                        <a:t>lines = 21 (high)</a:t>
                      </a:r>
                    </a:p>
                    <a:p>
                      <a:pPr>
                        <a:lnSpc>
                          <a:spcPct val="107000"/>
                        </a:lnSpc>
                        <a:spcAft>
                          <a:spcPts val="800"/>
                        </a:spcAft>
                      </a:pPr>
                      <a:r>
                        <a:rPr lang="en-AU" sz="1200" b="1" dirty="0">
                          <a:effectLst/>
                        </a:rPr>
                        <a:t>Likes = 213</a:t>
                      </a:r>
                      <a:endParaRPr lang="en-AU" sz="1200" b="1" dirty="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329658694"/>
                  </a:ext>
                </a:extLst>
              </a:tr>
            </a:tbl>
          </a:graphicData>
        </a:graphic>
      </p:graphicFrame>
      <p:pic>
        <p:nvPicPr>
          <p:cNvPr id="8194" name="Picture 5" descr="BGERtmnH7b5">
            <a:extLst>
              <a:ext uri="{FF2B5EF4-FFF2-40B4-BE49-F238E27FC236}">
                <a16:creationId xmlns:a16="http://schemas.microsoft.com/office/drawing/2014/main" id="{2087FAC2-6AB9-42AA-A63D-93C801EF42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5304" y="1563638"/>
            <a:ext cx="2050256" cy="2050256"/>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31" descr="BWhJtwsg88i">
            <a:extLst>
              <a:ext uri="{FF2B5EF4-FFF2-40B4-BE49-F238E27FC236}">
                <a16:creationId xmlns:a16="http://schemas.microsoft.com/office/drawing/2014/main" id="{219C556F-81ED-4F86-95EC-D09AFF1524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8442" y="1563638"/>
            <a:ext cx="2028825"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409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15DA-7E64-4C4F-ABC4-8C6216069E35}"/>
              </a:ext>
            </a:extLst>
          </p:cNvPr>
          <p:cNvSpPr>
            <a:spLocks noGrp="1"/>
          </p:cNvSpPr>
          <p:nvPr>
            <p:ph type="title"/>
          </p:nvPr>
        </p:nvSpPr>
        <p:spPr>
          <a:xfrm>
            <a:off x="351235" y="271463"/>
            <a:ext cx="6172200" cy="415498"/>
          </a:xfrm>
        </p:spPr>
        <p:txBody>
          <a:bodyPr/>
          <a:lstStyle/>
          <a:p>
            <a:r>
              <a:rPr lang="en-AU" sz="2700" dirty="0">
                <a:solidFill>
                  <a:srgbClr val="FF0000"/>
                </a:solidFill>
              </a:rPr>
              <a:t>Dominant Colour of Foreground</a:t>
            </a:r>
          </a:p>
        </p:txBody>
      </p:sp>
      <p:pic>
        <p:nvPicPr>
          <p:cNvPr id="17" name="image13.jpg" descr="F:\UNSW\Image AD data\Data\#dhckorea_2526_04132018\BcXJdFfhNtV.jpg">
            <a:extLst>
              <a:ext uri="{FF2B5EF4-FFF2-40B4-BE49-F238E27FC236}">
                <a16:creationId xmlns:a16="http://schemas.microsoft.com/office/drawing/2014/main" id="{5FEBFE1A-BBE2-4DD7-8E4B-A89846A4FE72}"/>
              </a:ext>
            </a:extLst>
          </p:cNvPr>
          <p:cNvPicPr/>
          <p:nvPr/>
        </p:nvPicPr>
        <p:blipFill>
          <a:blip r:embed="rId3"/>
          <a:srcRect/>
          <a:stretch>
            <a:fillRect/>
          </a:stretch>
        </p:blipFill>
        <p:spPr>
          <a:xfrm>
            <a:off x="607219" y="1172436"/>
            <a:ext cx="1847456" cy="1823634"/>
          </a:xfrm>
          <a:prstGeom prst="rect">
            <a:avLst/>
          </a:prstGeom>
          <a:ln/>
        </p:spPr>
      </p:pic>
      <p:pic>
        <p:nvPicPr>
          <p:cNvPr id="14" name="Content Placeholder 13" descr="A picture containing person, wall, holding, indoor&#10;&#10;Description generated with very high confidence">
            <a:extLst>
              <a:ext uri="{FF2B5EF4-FFF2-40B4-BE49-F238E27FC236}">
                <a16:creationId xmlns:a16="http://schemas.microsoft.com/office/drawing/2014/main" id="{4B0D0479-E9B5-4CD2-A54E-CB951EA7C2C1}"/>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640074" y="1172738"/>
            <a:ext cx="1823355" cy="1823355"/>
          </a:xfrm>
        </p:spPr>
      </p:pic>
      <p:pic>
        <p:nvPicPr>
          <p:cNvPr id="20" name="Picture 19" descr="A picture containing person, text&#10;&#10;Description generated with high confidence">
            <a:extLst>
              <a:ext uri="{FF2B5EF4-FFF2-40B4-BE49-F238E27FC236}">
                <a16:creationId xmlns:a16="http://schemas.microsoft.com/office/drawing/2014/main" id="{248C9891-8669-4B6B-98B9-41A326E303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7581" y="1172723"/>
            <a:ext cx="1823355" cy="1823355"/>
          </a:xfrm>
          <a:prstGeom prst="rect">
            <a:avLst/>
          </a:prstGeom>
        </p:spPr>
      </p:pic>
      <p:graphicFrame>
        <p:nvGraphicFramePr>
          <p:cNvPr id="22" name="Table 21">
            <a:extLst>
              <a:ext uri="{FF2B5EF4-FFF2-40B4-BE49-F238E27FC236}">
                <a16:creationId xmlns:a16="http://schemas.microsoft.com/office/drawing/2014/main" id="{336BFE59-9982-4204-8CF3-12B88A047364}"/>
              </a:ext>
            </a:extLst>
          </p:cNvPr>
          <p:cNvGraphicFramePr>
            <a:graphicFrameLocks noGrp="1"/>
          </p:cNvGraphicFramePr>
          <p:nvPr>
            <p:extLst>
              <p:ext uri="{D42A27DB-BD31-4B8C-83A1-F6EECF244321}">
                <p14:modId xmlns:p14="http://schemas.microsoft.com/office/powerpoint/2010/main" val="1727741188"/>
              </p:ext>
            </p:extLst>
          </p:nvPr>
        </p:nvGraphicFramePr>
        <p:xfrm>
          <a:off x="607220" y="3038585"/>
          <a:ext cx="7873716" cy="743141"/>
        </p:xfrm>
        <a:graphic>
          <a:graphicData uri="http://schemas.openxmlformats.org/drawingml/2006/table">
            <a:tbl>
              <a:tblPr firstRow="1" bandRow="1">
                <a:tableStyleId>{5C22544A-7EE6-4342-B048-85BDC9FD1C3A}</a:tableStyleId>
              </a:tblPr>
              <a:tblGrid>
                <a:gridCol w="1968429">
                  <a:extLst>
                    <a:ext uri="{9D8B030D-6E8A-4147-A177-3AD203B41FA5}">
                      <a16:colId xmlns:a16="http://schemas.microsoft.com/office/drawing/2014/main" val="1240477888"/>
                    </a:ext>
                  </a:extLst>
                </a:gridCol>
                <a:gridCol w="1968429">
                  <a:extLst>
                    <a:ext uri="{9D8B030D-6E8A-4147-A177-3AD203B41FA5}">
                      <a16:colId xmlns:a16="http://schemas.microsoft.com/office/drawing/2014/main" val="2813743125"/>
                    </a:ext>
                  </a:extLst>
                </a:gridCol>
                <a:gridCol w="1968429">
                  <a:extLst>
                    <a:ext uri="{9D8B030D-6E8A-4147-A177-3AD203B41FA5}">
                      <a16:colId xmlns:a16="http://schemas.microsoft.com/office/drawing/2014/main" val="2125555161"/>
                    </a:ext>
                  </a:extLst>
                </a:gridCol>
                <a:gridCol w="1968429">
                  <a:extLst>
                    <a:ext uri="{9D8B030D-6E8A-4147-A177-3AD203B41FA5}">
                      <a16:colId xmlns:a16="http://schemas.microsoft.com/office/drawing/2014/main" val="697469874"/>
                    </a:ext>
                  </a:extLst>
                </a:gridCol>
              </a:tblGrid>
              <a:tr h="717614">
                <a:tc>
                  <a:txBody>
                    <a:bodyPr/>
                    <a:lstStyle/>
                    <a:p>
                      <a:pPr>
                        <a:lnSpc>
                          <a:spcPct val="107000"/>
                        </a:lnSpc>
                        <a:spcAft>
                          <a:spcPts val="800"/>
                        </a:spcAft>
                      </a:pPr>
                      <a:r>
                        <a:rPr lang="en-AU" sz="1200" b="1" dirty="0">
                          <a:solidFill>
                            <a:schemeClr val="tx1"/>
                          </a:solidFill>
                          <a:effectLst/>
                        </a:rPr>
                        <a:t>Foreground  colour  = Green</a:t>
                      </a:r>
                    </a:p>
                    <a:p>
                      <a:pPr>
                        <a:lnSpc>
                          <a:spcPct val="107000"/>
                        </a:lnSpc>
                        <a:spcAft>
                          <a:spcPts val="800"/>
                        </a:spcAft>
                      </a:pPr>
                      <a:r>
                        <a:rPr lang="en-AU" sz="1200" b="1" dirty="0">
                          <a:solidFill>
                            <a:schemeClr val="tx1"/>
                          </a:solidFill>
                          <a:effectLst/>
                        </a:rPr>
                        <a:t>Likes = </a:t>
                      </a:r>
                      <a:r>
                        <a:rPr lang="en-AU" sz="1200" b="1" kern="1200" dirty="0">
                          <a:solidFill>
                            <a:schemeClr val="tx1"/>
                          </a:solidFill>
                          <a:effectLst/>
                          <a:latin typeface="+mn-lt"/>
                          <a:ea typeface="+mn-ea"/>
                          <a:cs typeface="+mn-cs"/>
                        </a:rPr>
                        <a:t>3597</a:t>
                      </a:r>
                    </a:p>
                  </a:txBody>
                  <a:tcPr marL="68580" marR="68580" marT="34290" marB="34290">
                    <a:solidFill>
                      <a:schemeClr val="bg1"/>
                    </a:solidFill>
                  </a:tcPr>
                </a:tc>
                <a:tc>
                  <a:txBody>
                    <a:bodyPr/>
                    <a:lstStyle/>
                    <a:p>
                      <a:pPr>
                        <a:lnSpc>
                          <a:spcPct val="107000"/>
                        </a:lnSpc>
                        <a:spcAft>
                          <a:spcPts val="800"/>
                        </a:spcAft>
                      </a:pPr>
                      <a:r>
                        <a:rPr lang="en-AU" sz="1200" b="1" dirty="0">
                          <a:solidFill>
                            <a:schemeClr val="tx1"/>
                          </a:solidFill>
                          <a:effectLst/>
                        </a:rPr>
                        <a:t>Foreground  colour = Black</a:t>
                      </a:r>
                    </a:p>
                    <a:p>
                      <a:pPr>
                        <a:lnSpc>
                          <a:spcPct val="107000"/>
                        </a:lnSpc>
                        <a:spcAft>
                          <a:spcPts val="800"/>
                        </a:spcAft>
                      </a:pPr>
                      <a:r>
                        <a:rPr lang="en-AU" sz="1200" b="1" dirty="0">
                          <a:solidFill>
                            <a:schemeClr val="tx1"/>
                          </a:solidFill>
                          <a:effectLst/>
                        </a:rPr>
                        <a:t>Likes = </a:t>
                      </a:r>
                      <a:r>
                        <a:rPr lang="en-AU" sz="1200" b="1" kern="1200" dirty="0">
                          <a:solidFill>
                            <a:schemeClr val="tx1"/>
                          </a:solidFill>
                          <a:effectLst/>
                          <a:latin typeface="+mn-lt"/>
                          <a:ea typeface="+mn-ea"/>
                          <a:cs typeface="+mn-cs"/>
                        </a:rPr>
                        <a:t>4173</a:t>
                      </a:r>
                    </a:p>
                  </a:txBody>
                  <a:tcPr marL="68580" marR="68580" marT="34290" marB="34290">
                    <a:solidFill>
                      <a:schemeClr val="bg1"/>
                    </a:solidFill>
                  </a:tcPr>
                </a:tc>
                <a:tc>
                  <a:txBody>
                    <a:bodyPr/>
                    <a:lstStyle/>
                    <a:p>
                      <a:pPr>
                        <a:lnSpc>
                          <a:spcPct val="107000"/>
                        </a:lnSpc>
                        <a:spcAft>
                          <a:spcPts val="800"/>
                        </a:spcAft>
                      </a:pPr>
                      <a:r>
                        <a:rPr lang="en-AU" sz="1200" b="1" dirty="0">
                          <a:solidFill>
                            <a:schemeClr val="tx1"/>
                          </a:solidFill>
                          <a:effectLst/>
                        </a:rPr>
                        <a:t>Foreground  colour = Orange</a:t>
                      </a:r>
                    </a:p>
                    <a:p>
                      <a:pPr>
                        <a:lnSpc>
                          <a:spcPct val="107000"/>
                        </a:lnSpc>
                        <a:spcAft>
                          <a:spcPts val="800"/>
                        </a:spcAft>
                      </a:pPr>
                      <a:r>
                        <a:rPr lang="en-AU" sz="1200" b="1" dirty="0">
                          <a:solidFill>
                            <a:schemeClr val="tx1"/>
                          </a:solidFill>
                          <a:effectLst/>
                        </a:rPr>
                        <a:t>Likes = </a:t>
                      </a:r>
                      <a:r>
                        <a:rPr lang="en-AU" sz="1200" b="1" kern="1200" dirty="0">
                          <a:solidFill>
                            <a:schemeClr val="tx1"/>
                          </a:solidFill>
                          <a:effectLst/>
                          <a:latin typeface="+mn-lt"/>
                          <a:ea typeface="+mn-ea"/>
                          <a:cs typeface="+mn-cs"/>
                        </a:rPr>
                        <a:t>35</a:t>
                      </a:r>
                    </a:p>
                  </a:txBody>
                  <a:tcPr marL="68580" marR="68580" marT="34290" marB="34290">
                    <a:solidFill>
                      <a:schemeClr val="bg1"/>
                    </a:solidFill>
                  </a:tcPr>
                </a:tc>
                <a:tc>
                  <a:txBody>
                    <a:bodyPr/>
                    <a:lstStyle/>
                    <a:p>
                      <a:pPr>
                        <a:lnSpc>
                          <a:spcPct val="107000"/>
                        </a:lnSpc>
                        <a:spcAft>
                          <a:spcPts val="800"/>
                        </a:spcAft>
                      </a:pPr>
                      <a:r>
                        <a:rPr lang="en-AU" sz="1200" b="1" dirty="0">
                          <a:solidFill>
                            <a:schemeClr val="tx1"/>
                          </a:solidFill>
                          <a:effectLst/>
                        </a:rPr>
                        <a:t>Foreground  colour = White</a:t>
                      </a:r>
                    </a:p>
                    <a:p>
                      <a:pPr>
                        <a:lnSpc>
                          <a:spcPct val="107000"/>
                        </a:lnSpc>
                        <a:spcAft>
                          <a:spcPts val="800"/>
                        </a:spcAft>
                      </a:pPr>
                      <a:r>
                        <a:rPr lang="en-AU" sz="1200" b="1" dirty="0">
                          <a:solidFill>
                            <a:schemeClr val="tx1"/>
                          </a:solidFill>
                          <a:effectLst/>
                        </a:rPr>
                        <a:t>Likes = </a:t>
                      </a:r>
                      <a:r>
                        <a:rPr lang="en-AU" sz="1200" b="1" kern="1200" dirty="0">
                          <a:solidFill>
                            <a:schemeClr val="tx1"/>
                          </a:solidFill>
                          <a:effectLst/>
                          <a:latin typeface="+mn-lt"/>
                          <a:ea typeface="+mn-ea"/>
                          <a:cs typeface="+mn-cs"/>
                        </a:rPr>
                        <a:t>9</a:t>
                      </a:r>
                    </a:p>
                  </a:txBody>
                  <a:tcPr marL="68580" marR="68580" marT="34290" marB="34290">
                    <a:solidFill>
                      <a:schemeClr val="bg1"/>
                    </a:solidFill>
                  </a:tcPr>
                </a:tc>
                <a:extLst>
                  <a:ext uri="{0D108BD9-81ED-4DB2-BD59-A6C34878D82A}">
                    <a16:rowId xmlns:a16="http://schemas.microsoft.com/office/drawing/2014/main" val="1666948321"/>
                  </a:ext>
                </a:extLst>
              </a:tr>
            </a:tbl>
          </a:graphicData>
        </a:graphic>
      </p:graphicFrame>
      <p:pic>
        <p:nvPicPr>
          <p:cNvPr id="24" name="Picture 23" descr="A picture containing person&#10;&#10;Description generated with high confidence">
            <a:extLst>
              <a:ext uri="{FF2B5EF4-FFF2-40B4-BE49-F238E27FC236}">
                <a16:creationId xmlns:a16="http://schemas.microsoft.com/office/drawing/2014/main" id="{6ABDD3A6-E149-4289-BC2A-72E741EE94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827" y="1172436"/>
            <a:ext cx="1823355" cy="1823355"/>
          </a:xfrm>
          <a:prstGeom prst="rect">
            <a:avLst/>
          </a:prstGeom>
        </p:spPr>
      </p:pic>
    </p:spTree>
    <p:extLst>
      <p:ext uri="{BB962C8B-B14F-4D97-AF65-F5344CB8AC3E}">
        <p14:creationId xmlns:p14="http://schemas.microsoft.com/office/powerpoint/2010/main" val="368082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pPr marL="0" indent="0"/>
            <a:r>
              <a:rPr lang="en-US" dirty="0"/>
              <a:t>Pictorial Information Extraction</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p:txBody>
          <a:bodyPr/>
          <a:lstStyle/>
          <a:p>
            <a:pPr marL="457200" indent="-457200">
              <a:buFont typeface="+mj-lt"/>
              <a:buAutoNum type="arabicParenR"/>
            </a:pPr>
            <a:r>
              <a:rPr lang="en-US" sz="2000" dirty="0">
                <a:solidFill>
                  <a:schemeClr val="tx1">
                    <a:lumMod val="20000"/>
                    <a:lumOff val="80000"/>
                  </a:schemeClr>
                </a:solidFill>
              </a:rPr>
              <a:t>Microsoft / Google API (Application Programming Interface)</a:t>
            </a:r>
          </a:p>
          <a:p>
            <a:pPr marL="457200" indent="-457200">
              <a:buFont typeface="+mj-lt"/>
              <a:buAutoNum type="arabicParenR"/>
            </a:pPr>
            <a:r>
              <a:rPr lang="en-US" sz="2000" dirty="0">
                <a:solidFill>
                  <a:schemeClr val="tx1">
                    <a:lumMod val="20000"/>
                    <a:lumOff val="80000"/>
                  </a:schemeClr>
                </a:solidFill>
              </a:rPr>
              <a:t>Python library for image characteristics: color, brightness, balance, clarity, contrast</a:t>
            </a:r>
          </a:p>
          <a:p>
            <a:pPr marL="457200" indent="-457200">
              <a:buFont typeface="+mj-lt"/>
              <a:buAutoNum type="arabicParenR"/>
            </a:pPr>
            <a:r>
              <a:rPr lang="en-US" sz="2000" dirty="0"/>
              <a:t>Picture mapping: (e.g. Google photo search) </a:t>
            </a:r>
          </a:p>
        </p:txBody>
      </p:sp>
    </p:spTree>
    <p:extLst>
      <p:ext uri="{BB962C8B-B14F-4D97-AF65-F5344CB8AC3E}">
        <p14:creationId xmlns:p14="http://schemas.microsoft.com/office/powerpoint/2010/main" val="3569260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E1DC-7C61-4971-A9E0-0BEA7491EF62}"/>
              </a:ext>
            </a:extLst>
          </p:cNvPr>
          <p:cNvSpPr>
            <a:spLocks noGrp="1"/>
          </p:cNvSpPr>
          <p:nvPr>
            <p:ph type="title"/>
          </p:nvPr>
        </p:nvSpPr>
        <p:spPr>
          <a:xfrm>
            <a:off x="468312" y="361950"/>
            <a:ext cx="8568184" cy="461665"/>
          </a:xfrm>
        </p:spPr>
        <p:txBody>
          <a:bodyPr/>
          <a:lstStyle/>
          <a:p>
            <a:r>
              <a:rPr lang="en-AU" dirty="0"/>
              <a:t>Picture Mapping to detect DHC Korea products </a:t>
            </a:r>
          </a:p>
        </p:txBody>
      </p:sp>
      <p:sp>
        <p:nvSpPr>
          <p:cNvPr id="3" name="Text Placeholder 2">
            <a:extLst>
              <a:ext uri="{FF2B5EF4-FFF2-40B4-BE49-F238E27FC236}">
                <a16:creationId xmlns:a16="http://schemas.microsoft.com/office/drawing/2014/main" id="{05C41234-90E2-4911-B0DD-FF56B4D13A08}"/>
              </a:ext>
            </a:extLst>
          </p:cNvPr>
          <p:cNvSpPr>
            <a:spLocks noGrp="1"/>
          </p:cNvSpPr>
          <p:nvPr>
            <p:ph type="body" idx="10"/>
          </p:nvPr>
        </p:nvSpPr>
        <p:spPr>
          <a:xfrm>
            <a:off x="468313" y="1131888"/>
            <a:ext cx="8208962" cy="3600102"/>
          </a:xfrm>
        </p:spPr>
        <p:txBody>
          <a:bodyPr/>
          <a:lstStyle/>
          <a:p>
            <a:r>
              <a:rPr lang="en-AU" dirty="0"/>
              <a:t>For each Instagram picture, find the most similar product picture.</a:t>
            </a:r>
          </a:p>
          <a:p>
            <a:endParaRPr lang="en-AU" dirty="0"/>
          </a:p>
          <a:p>
            <a:endParaRPr lang="en-AU" dirty="0"/>
          </a:p>
          <a:p>
            <a:endParaRPr lang="en-AU" dirty="0"/>
          </a:p>
          <a:p>
            <a:endParaRPr lang="en-AU" dirty="0"/>
          </a:p>
          <a:p>
            <a:endParaRPr lang="en-AU" dirty="0"/>
          </a:p>
          <a:p>
            <a:endParaRPr lang="en-AU" dirty="0"/>
          </a:p>
          <a:p>
            <a:endParaRPr lang="en-AU" dirty="0"/>
          </a:p>
          <a:p>
            <a:r>
              <a:rPr lang="en-AU" dirty="0"/>
              <a:t>Check Google Product Search </a:t>
            </a:r>
            <a:r>
              <a:rPr lang="en-AU" dirty="0">
                <a:hlinkClick r:id="rId2"/>
              </a:rPr>
              <a:t>https://cloud.google.com/vision/product-search/docs/</a:t>
            </a:r>
            <a:endParaRPr lang="en-AU" dirty="0"/>
          </a:p>
          <a:p>
            <a:endParaRPr lang="en-AU" dirty="0"/>
          </a:p>
          <a:p>
            <a:endParaRPr lang="en-AU" dirty="0"/>
          </a:p>
          <a:p>
            <a:endParaRPr lang="en-AU" dirty="0"/>
          </a:p>
          <a:p>
            <a:r>
              <a:rPr lang="en-AU" dirty="0"/>
              <a:t> </a:t>
            </a:r>
          </a:p>
        </p:txBody>
      </p:sp>
      <p:pic>
        <p:nvPicPr>
          <p:cNvPr id="5" name="Picture 4">
            <a:extLst>
              <a:ext uri="{FF2B5EF4-FFF2-40B4-BE49-F238E27FC236}">
                <a16:creationId xmlns:a16="http://schemas.microsoft.com/office/drawing/2014/main" id="{E7BCEFEB-DB63-471C-864B-23943F500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779662"/>
            <a:ext cx="5688632" cy="2199834"/>
          </a:xfrm>
          <a:prstGeom prst="rect">
            <a:avLst/>
          </a:prstGeom>
        </p:spPr>
      </p:pic>
      <p:sp>
        <p:nvSpPr>
          <p:cNvPr id="4" name="TextBox 3"/>
          <p:cNvSpPr txBox="1"/>
          <p:nvPr/>
        </p:nvSpPr>
        <p:spPr>
          <a:xfrm>
            <a:off x="7260473" y="3476112"/>
            <a:ext cx="1472866" cy="481670"/>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Contributor:</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Daniel Han-Chen</a:t>
            </a:r>
          </a:p>
        </p:txBody>
      </p:sp>
    </p:spTree>
    <p:extLst>
      <p:ext uri="{BB962C8B-B14F-4D97-AF65-F5344CB8AC3E}">
        <p14:creationId xmlns:p14="http://schemas.microsoft.com/office/powerpoint/2010/main" val="1224206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pPr marL="0" indent="0"/>
            <a:r>
              <a:rPr lang="en-US" dirty="0"/>
              <a:t>Control X variables</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p:txBody>
          <a:bodyPr/>
          <a:lstStyle/>
          <a:p>
            <a:pPr marL="0" lvl="1" indent="-73025"/>
            <a:r>
              <a:rPr lang="en-US" sz="2400" dirty="0"/>
              <a:t>These are not main X variables of interest. </a:t>
            </a:r>
          </a:p>
          <a:p>
            <a:pPr marL="0" lvl="1" indent="-73025"/>
            <a:r>
              <a:rPr lang="en-US" sz="2400" dirty="0"/>
              <a:t>But, these are also likely to affect X variables. </a:t>
            </a:r>
          </a:p>
          <a:p>
            <a:pPr marL="0" lvl="1" indent="-73025"/>
            <a:r>
              <a:rPr lang="en-US" sz="2400" dirty="0"/>
              <a:t>If these control variables are not included, the coefficients of interest might be over or under estimated. </a:t>
            </a:r>
          </a:p>
        </p:txBody>
      </p:sp>
    </p:spTree>
    <p:extLst>
      <p:ext uri="{BB962C8B-B14F-4D97-AF65-F5344CB8AC3E}">
        <p14:creationId xmlns:p14="http://schemas.microsoft.com/office/powerpoint/2010/main" val="4120835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pPr marL="0" indent="0"/>
            <a:r>
              <a:rPr lang="en-US" dirty="0"/>
              <a:t>Control X variables</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a:xfrm>
            <a:off x="468313" y="1131888"/>
            <a:ext cx="4607743" cy="3649662"/>
          </a:xfrm>
        </p:spPr>
        <p:txBody>
          <a:bodyPr/>
          <a:lstStyle/>
          <a:p>
            <a:pPr marL="0" lvl="1" indent="-73025"/>
            <a:r>
              <a:rPr lang="en-US" sz="1800" dirty="0"/>
              <a:t> No of followers &amp; No of following</a:t>
            </a:r>
          </a:p>
          <a:p>
            <a:pPr marL="269875" lvl="2" indent="-73025"/>
            <a:r>
              <a:rPr lang="en-US" sz="1800" dirty="0"/>
              <a:t> Network effect </a:t>
            </a:r>
          </a:p>
          <a:p>
            <a:pPr marL="269875" lvl="2" indent="-73025"/>
            <a:r>
              <a:rPr lang="en-US" sz="1800" dirty="0"/>
              <a:t> As your friend network is bigger, the chance to be seen is higher and so to receive “like” is higher.</a:t>
            </a:r>
          </a:p>
          <a:p>
            <a:pPr marL="0" lvl="1" indent="-73025"/>
            <a:r>
              <a:rPr lang="en-US" sz="1800" dirty="0"/>
              <a:t> No of posts</a:t>
            </a:r>
          </a:p>
          <a:p>
            <a:pPr marL="269875" lvl="2" indent="-73025"/>
            <a:r>
              <a:rPr lang="en-US" sz="1800" dirty="0"/>
              <a:t> Competition effect</a:t>
            </a:r>
          </a:p>
          <a:p>
            <a:pPr marL="269875" lvl="2" indent="-73025"/>
            <a:r>
              <a:rPr lang="en-US" sz="1800" dirty="0"/>
              <a:t> As you post more and more, the previous posts quickly go down and so the chance to be seen is lower. </a:t>
            </a:r>
          </a:p>
        </p:txBody>
      </p:sp>
      <p:pic>
        <p:nvPicPr>
          <p:cNvPr id="4" name="Picture 3">
            <a:extLst>
              <a:ext uri="{FF2B5EF4-FFF2-40B4-BE49-F238E27FC236}">
                <a16:creationId xmlns:a16="http://schemas.microsoft.com/office/drawing/2014/main" id="{4D98E744-44B4-48FA-927A-2EC6CDE82483}"/>
              </a:ext>
            </a:extLst>
          </p:cNvPr>
          <p:cNvPicPr>
            <a:picLocks noChangeAspect="1"/>
          </p:cNvPicPr>
          <p:nvPr/>
        </p:nvPicPr>
        <p:blipFill rotWithShape="1">
          <a:blip r:embed="rId2"/>
          <a:srcRect l="48693" t="35294"/>
          <a:stretch/>
        </p:blipFill>
        <p:spPr>
          <a:xfrm>
            <a:off x="5220072" y="843558"/>
            <a:ext cx="3621314" cy="2160240"/>
          </a:xfrm>
          <a:prstGeom prst="rect">
            <a:avLst/>
          </a:prstGeom>
        </p:spPr>
      </p:pic>
      <p:sp>
        <p:nvSpPr>
          <p:cNvPr id="5" name="Rectangle 4">
            <a:extLst>
              <a:ext uri="{FF2B5EF4-FFF2-40B4-BE49-F238E27FC236}">
                <a16:creationId xmlns:a16="http://schemas.microsoft.com/office/drawing/2014/main" id="{03DC5AC8-F913-47FD-A137-85872DD7EFA8}"/>
              </a:ext>
            </a:extLst>
          </p:cNvPr>
          <p:cNvSpPr/>
          <p:nvPr/>
        </p:nvSpPr>
        <p:spPr>
          <a:xfrm>
            <a:off x="5076056" y="1419622"/>
            <a:ext cx="3816424" cy="3896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199580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ABDA-53BE-4260-A097-512467E12B0C}"/>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9BC8EEBC-F235-48B2-81A0-34B04EC65EE6}"/>
              </a:ext>
            </a:extLst>
          </p:cNvPr>
          <p:cNvSpPr>
            <a:spLocks noGrp="1"/>
          </p:cNvSpPr>
          <p:nvPr>
            <p:ph type="body" idx="10"/>
          </p:nvPr>
        </p:nvSpPr>
        <p:spPr>
          <a:xfrm>
            <a:off x="1187624" y="1779662"/>
            <a:ext cx="6768752" cy="2304256"/>
          </a:xfrm>
        </p:spPr>
        <p:txBody>
          <a:bodyPr/>
          <a:lstStyle/>
          <a:p>
            <a:pPr marL="0" indent="0"/>
            <a:r>
              <a:rPr lang="en-US" sz="2400" dirty="0"/>
              <a:t>4. Regression:</a:t>
            </a:r>
          </a:p>
          <a:p>
            <a:pPr marL="784225" lvl="2" indent="-514350">
              <a:buFont typeface="+mj-lt"/>
              <a:buAutoNum type="arabicParenR"/>
            </a:pPr>
            <a:r>
              <a:rPr lang="en-US" sz="2000" dirty="0"/>
              <a:t>Data coding &amp; Interpretation for categorial variable </a:t>
            </a:r>
          </a:p>
          <a:p>
            <a:pPr marL="784225" lvl="2" indent="-514350">
              <a:buFont typeface="+mj-lt"/>
              <a:buAutoNum type="arabicParenR"/>
            </a:pPr>
            <a:r>
              <a:rPr lang="en-US" sz="2000" dirty="0">
                <a:solidFill>
                  <a:schemeClr val="bg1">
                    <a:lumMod val="85000"/>
                  </a:schemeClr>
                </a:solidFill>
              </a:rPr>
              <a:t>P-value for testing the significance of effect </a:t>
            </a:r>
          </a:p>
          <a:p>
            <a:pPr marL="784225" lvl="2" indent="-514350">
              <a:buFont typeface="+mj-lt"/>
              <a:buAutoNum type="arabicParenR"/>
            </a:pPr>
            <a:r>
              <a:rPr lang="en-AU" sz="2000" dirty="0">
                <a:solidFill>
                  <a:schemeClr val="bg1">
                    <a:lumMod val="85000"/>
                  </a:schemeClr>
                </a:solidFill>
              </a:rPr>
              <a:t>Analysis: outliers, control X variables</a:t>
            </a:r>
          </a:p>
        </p:txBody>
      </p:sp>
    </p:spTree>
    <p:extLst>
      <p:ext uri="{BB962C8B-B14F-4D97-AF65-F5344CB8AC3E}">
        <p14:creationId xmlns:p14="http://schemas.microsoft.com/office/powerpoint/2010/main" val="1888627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1F13-3B22-435C-97D9-8E53D264F424}"/>
              </a:ext>
            </a:extLst>
          </p:cNvPr>
          <p:cNvSpPr>
            <a:spLocks noGrp="1"/>
          </p:cNvSpPr>
          <p:nvPr>
            <p:ph type="title"/>
          </p:nvPr>
        </p:nvSpPr>
        <p:spPr>
          <a:xfrm>
            <a:off x="468313" y="361950"/>
            <a:ext cx="8229600" cy="430887"/>
          </a:xfrm>
        </p:spPr>
        <p:txBody>
          <a:bodyPr/>
          <a:lstStyle/>
          <a:p>
            <a:pPr lvl="2"/>
            <a:r>
              <a:rPr lang="en-US" sz="2800" dirty="0"/>
              <a:t>Data coding for “strategy” categorial variables </a:t>
            </a:r>
          </a:p>
        </p:txBody>
      </p:sp>
      <p:sp>
        <p:nvSpPr>
          <p:cNvPr id="3" name="Text Placeholder 2">
            <a:extLst>
              <a:ext uri="{FF2B5EF4-FFF2-40B4-BE49-F238E27FC236}">
                <a16:creationId xmlns:a16="http://schemas.microsoft.com/office/drawing/2014/main" id="{DB0BCDB9-3E45-4296-9117-E8B2643DDA70}"/>
              </a:ext>
            </a:extLst>
          </p:cNvPr>
          <p:cNvSpPr>
            <a:spLocks noGrp="1"/>
          </p:cNvSpPr>
          <p:nvPr>
            <p:ph type="body" idx="10"/>
          </p:nvPr>
        </p:nvSpPr>
        <p:spPr/>
        <p:txBody>
          <a:bodyPr/>
          <a:lstStyle/>
          <a:p>
            <a:endParaRPr lang="en-AU" dirty="0"/>
          </a:p>
        </p:txBody>
      </p:sp>
      <p:graphicFrame>
        <p:nvGraphicFramePr>
          <p:cNvPr id="7" name="Table 6">
            <a:extLst>
              <a:ext uri="{FF2B5EF4-FFF2-40B4-BE49-F238E27FC236}">
                <a16:creationId xmlns:a16="http://schemas.microsoft.com/office/drawing/2014/main" id="{3005BC64-2B83-4880-AA3C-70F1A2E38A0D}"/>
              </a:ext>
            </a:extLst>
          </p:cNvPr>
          <p:cNvGraphicFramePr>
            <a:graphicFrameLocks noGrp="1"/>
          </p:cNvGraphicFramePr>
          <p:nvPr>
            <p:extLst>
              <p:ext uri="{D42A27DB-BD31-4B8C-83A1-F6EECF244321}">
                <p14:modId xmlns:p14="http://schemas.microsoft.com/office/powerpoint/2010/main" val="2302012243"/>
              </p:ext>
            </p:extLst>
          </p:nvPr>
        </p:nvGraphicFramePr>
        <p:xfrm>
          <a:off x="899592" y="1635646"/>
          <a:ext cx="5976664" cy="2227901"/>
        </p:xfrm>
        <a:graphic>
          <a:graphicData uri="http://schemas.openxmlformats.org/drawingml/2006/table">
            <a:tbl>
              <a:tblPr>
                <a:tableStyleId>{5C22544A-7EE6-4342-B048-85BDC9FD1C3A}</a:tableStyleId>
              </a:tblPr>
              <a:tblGrid>
                <a:gridCol w="3057381">
                  <a:extLst>
                    <a:ext uri="{9D8B030D-6E8A-4147-A177-3AD203B41FA5}">
                      <a16:colId xmlns:a16="http://schemas.microsoft.com/office/drawing/2014/main" val="579749188"/>
                    </a:ext>
                  </a:extLst>
                </a:gridCol>
                <a:gridCol w="944190">
                  <a:extLst>
                    <a:ext uri="{9D8B030D-6E8A-4147-A177-3AD203B41FA5}">
                      <a16:colId xmlns:a16="http://schemas.microsoft.com/office/drawing/2014/main" val="1606014830"/>
                    </a:ext>
                  </a:extLst>
                </a:gridCol>
                <a:gridCol w="944190">
                  <a:extLst>
                    <a:ext uri="{9D8B030D-6E8A-4147-A177-3AD203B41FA5}">
                      <a16:colId xmlns:a16="http://schemas.microsoft.com/office/drawing/2014/main" val="4201424266"/>
                    </a:ext>
                  </a:extLst>
                </a:gridCol>
                <a:gridCol w="1030903">
                  <a:extLst>
                    <a:ext uri="{9D8B030D-6E8A-4147-A177-3AD203B41FA5}">
                      <a16:colId xmlns:a16="http://schemas.microsoft.com/office/drawing/2014/main" val="619127454"/>
                    </a:ext>
                  </a:extLst>
                </a:gridCol>
              </a:tblGrid>
              <a:tr h="274179">
                <a:tc>
                  <a:txBody>
                    <a:bodyPr/>
                    <a:lstStyle/>
                    <a:p>
                      <a:pPr algn="l" fontAlgn="b"/>
                      <a:endParaRPr lang="en-AU" sz="1800" b="0" i="0" u="none" strike="noStrike">
                        <a:solidFill>
                          <a:srgbClr val="000000"/>
                        </a:solidFill>
                        <a:effectLst/>
                        <a:latin typeface="Calibri" panose="020F0502020204030204" pitchFamily="34" charset="0"/>
                      </a:endParaRPr>
                    </a:p>
                  </a:txBody>
                  <a:tcPr marL="4763" marR="4763" marT="4763" marB="0" anchor="b"/>
                </a:tc>
                <a:tc gridSpan="3">
                  <a:txBody>
                    <a:bodyPr/>
                    <a:lstStyle/>
                    <a:p>
                      <a:pPr algn="ctr" fontAlgn="b"/>
                      <a:r>
                        <a:rPr lang="en-US" sz="1800" u="none" strike="noStrike" dirty="0">
                          <a:effectLst/>
                        </a:rPr>
                        <a:t>No of columns = 4 - 1 = 3</a:t>
                      </a:r>
                      <a:endParaRPr lang="en-US" sz="1800" b="0" i="0" u="none" strike="noStrike" dirty="0">
                        <a:solidFill>
                          <a:srgbClr val="000000"/>
                        </a:solidFill>
                        <a:effectLst/>
                        <a:latin typeface="Calibri" panose="020F0502020204030204" pitchFamily="34" charset="0"/>
                      </a:endParaRPr>
                    </a:p>
                  </a:txBody>
                  <a:tcPr marL="4763" marR="4763" marT="4763" marB="0" anchor="b"/>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872707596"/>
                  </a:ext>
                </a:extLst>
              </a:tr>
              <a:tr h="274179">
                <a:tc>
                  <a:txBody>
                    <a:bodyPr/>
                    <a:lstStyle/>
                    <a:p>
                      <a:pPr algn="l" fontAlgn="b"/>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D2</a:t>
                      </a:r>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D3</a:t>
                      </a:r>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dirty="0">
                          <a:effectLst/>
                        </a:rPr>
                        <a:t>D4</a:t>
                      </a:r>
                      <a:endParaRPr lang="en-AU" sz="18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666102440"/>
                  </a:ext>
                </a:extLst>
              </a:tr>
              <a:tr h="515168">
                <a:tc>
                  <a:txBody>
                    <a:bodyPr/>
                    <a:lstStyle/>
                    <a:p>
                      <a:pPr algn="ctr" fontAlgn="b"/>
                      <a:r>
                        <a:rPr lang="en-AU" sz="1800" u="none" strike="noStrike" dirty="0">
                          <a:effectLst/>
                        </a:rPr>
                        <a:t>Strategy Category </a:t>
                      </a:r>
                      <a:endParaRPr lang="en-AU" sz="18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dirty="0">
                          <a:effectLst/>
                        </a:rPr>
                        <a:t>Only</a:t>
                      </a:r>
                    </a:p>
                    <a:p>
                      <a:pPr algn="ctr" fontAlgn="b"/>
                      <a:r>
                        <a:rPr lang="en-AU" sz="1800" u="none" strike="noStrike" dirty="0">
                          <a:effectLst/>
                        </a:rPr>
                        <a:t> Model</a:t>
                      </a:r>
                      <a:endParaRPr lang="en-AU" sz="18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dirty="0">
                          <a:effectLst/>
                        </a:rPr>
                        <a:t>Only Product</a:t>
                      </a:r>
                      <a:endParaRPr lang="en-AU" sz="18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dirty="0">
                          <a:effectLst/>
                        </a:rPr>
                        <a:t>Model + Product</a:t>
                      </a:r>
                      <a:endParaRPr lang="en-AU" sz="18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169279109"/>
                  </a:ext>
                </a:extLst>
              </a:tr>
              <a:tr h="274179">
                <a:tc>
                  <a:txBody>
                    <a:bodyPr/>
                    <a:lstStyle/>
                    <a:p>
                      <a:pPr algn="ctr" fontAlgn="b"/>
                      <a:r>
                        <a:rPr lang="en-AU" sz="1800" u="none" strike="noStrike" dirty="0">
                          <a:effectLst/>
                        </a:rPr>
                        <a:t>Neither Model or Product</a:t>
                      </a:r>
                      <a:endParaRPr lang="en-AU" sz="18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dirty="0">
                          <a:effectLst/>
                        </a:rPr>
                        <a:t>0</a:t>
                      </a:r>
                      <a:endParaRPr lang="en-AU" sz="18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dirty="0">
                          <a:effectLst/>
                        </a:rPr>
                        <a:t>0</a:t>
                      </a:r>
                      <a:endParaRPr lang="en-AU" sz="18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78107812"/>
                  </a:ext>
                </a:extLst>
              </a:tr>
              <a:tr h="274179">
                <a:tc>
                  <a:txBody>
                    <a:bodyPr/>
                    <a:lstStyle/>
                    <a:p>
                      <a:pPr algn="ctr" fontAlgn="b"/>
                      <a:r>
                        <a:rPr lang="en-AU" sz="1800" u="none" strike="noStrike" dirty="0">
                          <a:effectLst/>
                        </a:rPr>
                        <a:t>Only Model</a:t>
                      </a:r>
                      <a:endParaRPr lang="en-AU" sz="18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1</a:t>
                      </a:r>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523449866"/>
                  </a:ext>
                </a:extLst>
              </a:tr>
              <a:tr h="274179">
                <a:tc>
                  <a:txBody>
                    <a:bodyPr/>
                    <a:lstStyle/>
                    <a:p>
                      <a:pPr algn="ctr" fontAlgn="b"/>
                      <a:r>
                        <a:rPr lang="en-AU" sz="1800" u="none" strike="noStrike" dirty="0">
                          <a:effectLst/>
                        </a:rPr>
                        <a:t>Only Product</a:t>
                      </a:r>
                      <a:endParaRPr lang="en-AU" sz="18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1</a:t>
                      </a:r>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41561039"/>
                  </a:ext>
                </a:extLst>
              </a:tr>
              <a:tr h="274179">
                <a:tc>
                  <a:txBody>
                    <a:bodyPr/>
                    <a:lstStyle/>
                    <a:p>
                      <a:pPr algn="ctr" fontAlgn="b"/>
                      <a:r>
                        <a:rPr lang="en-AU" sz="1800" u="none" strike="noStrike" dirty="0">
                          <a:effectLst/>
                        </a:rPr>
                        <a:t>Model + Product</a:t>
                      </a:r>
                      <a:endParaRPr lang="en-AU" sz="18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a:effectLst/>
                        </a:rPr>
                        <a:t>0</a:t>
                      </a:r>
                      <a:endParaRPr lang="en-AU" sz="18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AU" sz="1800" u="none" strike="noStrike" dirty="0">
                          <a:effectLst/>
                        </a:rPr>
                        <a:t>1</a:t>
                      </a:r>
                      <a:endParaRPr lang="en-AU" sz="18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895595039"/>
                  </a:ext>
                </a:extLst>
              </a:tr>
            </a:tbl>
          </a:graphicData>
        </a:graphic>
      </p:graphicFrame>
      <p:sp>
        <p:nvSpPr>
          <p:cNvPr id="9" name="Rectangle 8">
            <a:extLst>
              <a:ext uri="{FF2B5EF4-FFF2-40B4-BE49-F238E27FC236}">
                <a16:creationId xmlns:a16="http://schemas.microsoft.com/office/drawing/2014/main" id="{139F7168-6336-4F70-97EE-57535CA314D9}"/>
              </a:ext>
            </a:extLst>
          </p:cNvPr>
          <p:cNvSpPr/>
          <p:nvPr/>
        </p:nvSpPr>
        <p:spPr>
          <a:xfrm>
            <a:off x="827584" y="2727196"/>
            <a:ext cx="6120680"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296CC84-7E57-4FE1-90C8-591740DBA2B6}"/>
              </a:ext>
            </a:extLst>
          </p:cNvPr>
          <p:cNvSpPr txBox="1"/>
          <p:nvPr/>
        </p:nvSpPr>
        <p:spPr>
          <a:xfrm>
            <a:off x="7164288" y="2679700"/>
            <a:ext cx="1133644" cy="369332"/>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8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Baseline</a:t>
            </a:r>
          </a:p>
        </p:txBody>
      </p:sp>
    </p:spTree>
    <p:extLst>
      <p:ext uri="{BB962C8B-B14F-4D97-AF65-F5344CB8AC3E}">
        <p14:creationId xmlns:p14="http://schemas.microsoft.com/office/powerpoint/2010/main" val="1090532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p:txBody>
          <a:bodyPr/>
          <a:lstStyle/>
          <a:p>
            <a:r>
              <a:rPr lang="en-AU" dirty="0"/>
              <a:t>1. Picture Advertising </a:t>
            </a:r>
          </a:p>
        </p:txBody>
      </p:sp>
      <p:pic>
        <p:nvPicPr>
          <p:cNvPr id="4" name="Picture 3">
            <a:extLst>
              <a:ext uri="{FF2B5EF4-FFF2-40B4-BE49-F238E27FC236}">
                <a16:creationId xmlns:a16="http://schemas.microsoft.com/office/drawing/2014/main" id="{0706A798-2F41-4794-8157-0BF56CC0AF2A}"/>
              </a:ext>
            </a:extLst>
          </p:cNvPr>
          <p:cNvPicPr>
            <a:picLocks noChangeAspect="1"/>
          </p:cNvPicPr>
          <p:nvPr/>
        </p:nvPicPr>
        <p:blipFill>
          <a:blip r:embed="rId2"/>
          <a:stretch>
            <a:fillRect/>
          </a:stretch>
        </p:blipFill>
        <p:spPr>
          <a:xfrm>
            <a:off x="683568" y="1634463"/>
            <a:ext cx="2664296" cy="2811405"/>
          </a:xfrm>
          <a:prstGeom prst="rect">
            <a:avLst/>
          </a:prstGeom>
        </p:spPr>
      </p:pic>
      <p:pic>
        <p:nvPicPr>
          <p:cNvPr id="7" name="Picture 6">
            <a:extLst>
              <a:ext uri="{FF2B5EF4-FFF2-40B4-BE49-F238E27FC236}">
                <a16:creationId xmlns:a16="http://schemas.microsoft.com/office/drawing/2014/main" id="{BFD34F0E-23D9-488D-BF58-C341E692B752}"/>
              </a:ext>
            </a:extLst>
          </p:cNvPr>
          <p:cNvPicPr>
            <a:picLocks noChangeAspect="1"/>
          </p:cNvPicPr>
          <p:nvPr/>
        </p:nvPicPr>
        <p:blipFill>
          <a:blip r:embed="rId3"/>
          <a:stretch>
            <a:fillRect/>
          </a:stretch>
        </p:blipFill>
        <p:spPr>
          <a:xfrm>
            <a:off x="1115617" y="1059582"/>
            <a:ext cx="1728192" cy="545881"/>
          </a:xfrm>
          <a:prstGeom prst="rect">
            <a:avLst/>
          </a:prstGeom>
        </p:spPr>
      </p:pic>
      <p:pic>
        <p:nvPicPr>
          <p:cNvPr id="8" name="Picture 7">
            <a:extLst>
              <a:ext uri="{FF2B5EF4-FFF2-40B4-BE49-F238E27FC236}">
                <a16:creationId xmlns:a16="http://schemas.microsoft.com/office/drawing/2014/main" id="{E3F61ACF-F63C-497C-87B8-F994763891CA}"/>
              </a:ext>
            </a:extLst>
          </p:cNvPr>
          <p:cNvPicPr>
            <a:picLocks noChangeAspect="1"/>
          </p:cNvPicPr>
          <p:nvPr/>
        </p:nvPicPr>
        <p:blipFill>
          <a:blip r:embed="rId4"/>
          <a:stretch>
            <a:fillRect/>
          </a:stretch>
        </p:blipFill>
        <p:spPr>
          <a:xfrm>
            <a:off x="3766642" y="1725994"/>
            <a:ext cx="4859263" cy="2628341"/>
          </a:xfrm>
          <a:prstGeom prst="rect">
            <a:avLst/>
          </a:prstGeom>
        </p:spPr>
      </p:pic>
      <p:pic>
        <p:nvPicPr>
          <p:cNvPr id="10" name="Picture 9">
            <a:extLst>
              <a:ext uri="{FF2B5EF4-FFF2-40B4-BE49-F238E27FC236}">
                <a16:creationId xmlns:a16="http://schemas.microsoft.com/office/drawing/2014/main" id="{610C9527-95D5-4292-8C1D-2102762D8D59}"/>
              </a:ext>
            </a:extLst>
          </p:cNvPr>
          <p:cNvPicPr>
            <a:picLocks noChangeAspect="1"/>
          </p:cNvPicPr>
          <p:nvPr/>
        </p:nvPicPr>
        <p:blipFill>
          <a:blip r:embed="rId5"/>
          <a:stretch>
            <a:fillRect/>
          </a:stretch>
        </p:blipFill>
        <p:spPr>
          <a:xfrm>
            <a:off x="5220072" y="1245844"/>
            <a:ext cx="1008112" cy="359619"/>
          </a:xfrm>
          <a:prstGeom prst="rect">
            <a:avLst/>
          </a:prstGeom>
        </p:spPr>
      </p:pic>
      <p:sp>
        <p:nvSpPr>
          <p:cNvPr id="11" name="TextBox 10">
            <a:extLst>
              <a:ext uri="{FF2B5EF4-FFF2-40B4-BE49-F238E27FC236}">
                <a16:creationId xmlns:a16="http://schemas.microsoft.com/office/drawing/2014/main" id="{74021F11-8CE5-4878-BD86-0E020C31A42B}"/>
              </a:ext>
            </a:extLst>
          </p:cNvPr>
          <p:cNvSpPr txBox="1"/>
          <p:nvPr/>
        </p:nvSpPr>
        <p:spPr>
          <a:xfrm>
            <a:off x="6372200" y="1236131"/>
            <a:ext cx="1031051" cy="369332"/>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8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website</a:t>
            </a:r>
          </a:p>
        </p:txBody>
      </p:sp>
    </p:spTree>
    <p:extLst>
      <p:ext uri="{BB962C8B-B14F-4D97-AF65-F5344CB8AC3E}">
        <p14:creationId xmlns:p14="http://schemas.microsoft.com/office/powerpoint/2010/main" val="3356560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444E-A223-4AFA-8065-31EBDEFB1738}"/>
              </a:ext>
            </a:extLst>
          </p:cNvPr>
          <p:cNvSpPr>
            <a:spLocks noGrp="1"/>
          </p:cNvSpPr>
          <p:nvPr>
            <p:ph type="title"/>
          </p:nvPr>
        </p:nvSpPr>
        <p:spPr>
          <a:xfrm>
            <a:off x="323528" y="361950"/>
            <a:ext cx="8712968" cy="923330"/>
          </a:xfrm>
        </p:spPr>
        <p:txBody>
          <a:bodyPr/>
          <a:lstStyle/>
          <a:p>
            <a:r>
              <a:rPr lang="en-AU" dirty="0"/>
              <a:t>Interpretation for “strategy” categorical variable  </a:t>
            </a:r>
          </a:p>
        </p:txBody>
      </p:sp>
      <p:sp>
        <p:nvSpPr>
          <p:cNvPr id="3" name="Text Placeholder 2">
            <a:extLst>
              <a:ext uri="{FF2B5EF4-FFF2-40B4-BE49-F238E27FC236}">
                <a16:creationId xmlns:a16="http://schemas.microsoft.com/office/drawing/2014/main" id="{D719117D-CFCE-46E6-B5D1-40A9097CDCA8}"/>
              </a:ext>
            </a:extLst>
          </p:cNvPr>
          <p:cNvSpPr>
            <a:spLocks noGrp="1"/>
          </p:cNvSpPr>
          <p:nvPr>
            <p:ph type="body" idx="10"/>
          </p:nvPr>
        </p:nvSpPr>
        <p:spPr>
          <a:xfrm>
            <a:off x="2891544" y="987575"/>
            <a:ext cx="6072944" cy="2880320"/>
          </a:xfrm>
        </p:spPr>
        <p:txBody>
          <a:bodyPr/>
          <a:lstStyle/>
          <a:p>
            <a:endParaRPr lang="en-AU"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B2A7F0-D193-4559-B821-5402CCC0BF87}"/>
                  </a:ext>
                </a:extLst>
              </p:cNvPr>
              <p:cNvSpPr/>
              <p:nvPr/>
            </p:nvSpPr>
            <p:spPr>
              <a:xfrm>
                <a:off x="2819536" y="1203300"/>
                <a:ext cx="6144952" cy="461665"/>
              </a:xfrm>
              <a:prstGeom prst="rect">
                <a:avLst/>
              </a:prstGeom>
            </p:spPr>
            <p:txBody>
              <a:bodyPr wrap="none">
                <a:spAutoFit/>
              </a:bodyPr>
              <a:lstStyle/>
              <a:p>
                <a:r>
                  <a:rPr lang="en-AU" dirty="0"/>
                  <a:t> </a:t>
                </a:r>
                <a14:m>
                  <m:oMath xmlns:m="http://schemas.openxmlformats.org/officeDocument/2006/math">
                    <m:r>
                      <a:rPr lang="en-AU" i="1">
                        <a:latin typeface="Cambria Math" panose="02040503050406030204" pitchFamily="18" charset="0"/>
                      </a:rPr>
                      <m:t>𝑌</m:t>
                    </m:r>
                    <m:r>
                      <a:rPr lang="en-AU" i="1">
                        <a:latin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i="1">
                            <a:latin typeface="Cambria Math" panose="02040503050406030204" pitchFamily="18" charset="0"/>
                            <a:ea typeface="Cambria Math" panose="02040503050406030204" pitchFamily="18" charset="0"/>
                          </a:rPr>
                          <m:t>0</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i="1">
                            <a:latin typeface="Cambria Math" panose="02040503050406030204" pitchFamily="18" charset="0"/>
                            <a:ea typeface="Cambria Math" panose="02040503050406030204" pitchFamily="18" charset="0"/>
                          </a:rPr>
                          <m:t>1</m:t>
                        </m:r>
                      </m:sub>
                    </m:sSub>
                    <m:r>
                      <a:rPr lang="en-AU" b="0" i="1" smtClean="0">
                        <a:latin typeface="Cambria Math" panose="02040503050406030204" pitchFamily="18" charset="0"/>
                        <a:ea typeface="Cambria Math" panose="02040503050406030204" pitchFamily="18" charset="0"/>
                      </a:rPr>
                      <m:t>𝑜𝑛𝑙𝑦𝑀</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b="0" i="1" smtClean="0">
                            <a:latin typeface="Cambria Math" panose="02040503050406030204" pitchFamily="18" charset="0"/>
                            <a:ea typeface="Cambria Math" panose="02040503050406030204" pitchFamily="18" charset="0"/>
                          </a:rPr>
                          <m:t>2</m:t>
                        </m:r>
                      </m:sub>
                    </m:sSub>
                    <m:r>
                      <a:rPr lang="en-AU" b="0" i="1" smtClean="0">
                        <a:latin typeface="Cambria Math" panose="02040503050406030204" pitchFamily="18" charset="0"/>
                        <a:ea typeface="Cambria Math" panose="02040503050406030204" pitchFamily="18" charset="0"/>
                      </a:rPr>
                      <m:t>𝑜𝑛𝑙𝑦𝑃</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b="0" i="1" smtClean="0">
                            <a:latin typeface="Cambria Math" panose="02040503050406030204" pitchFamily="18" charset="0"/>
                            <a:ea typeface="Cambria Math" panose="02040503050406030204" pitchFamily="18" charset="0"/>
                          </a:rPr>
                          <m:t>3</m:t>
                        </m:r>
                      </m:sub>
                    </m:sSub>
                    <m:r>
                      <a:rPr lang="en-AU" b="0" i="1" smtClean="0">
                        <a:latin typeface="Cambria Math" panose="02040503050406030204" pitchFamily="18" charset="0"/>
                        <a:ea typeface="Cambria Math" panose="02040503050406030204" pitchFamily="18" charset="0"/>
                      </a:rPr>
                      <m:t>𝐵𝑜𝑡h</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𝜀</m:t>
                    </m:r>
                  </m:oMath>
                </a14:m>
                <a:endParaRPr lang="en-AU" dirty="0"/>
              </a:p>
            </p:txBody>
          </p:sp>
        </mc:Choice>
        <mc:Fallback xmlns="">
          <p:sp>
            <p:nvSpPr>
              <p:cNvPr id="4" name="Rectangle 3">
                <a:extLst>
                  <a:ext uri="{FF2B5EF4-FFF2-40B4-BE49-F238E27FC236}">
                    <a16:creationId xmlns:a16="http://schemas.microsoft.com/office/drawing/2014/main" id="{92B2A7F0-D193-4559-B821-5402CCC0BF87}"/>
                  </a:ext>
                </a:extLst>
              </p:cNvPr>
              <p:cNvSpPr>
                <a:spLocks noRot="1" noChangeAspect="1" noMove="1" noResize="1" noEditPoints="1" noAdjustHandles="1" noChangeArrowheads="1" noChangeShapeType="1" noTextEdit="1"/>
              </p:cNvSpPr>
              <p:nvPr/>
            </p:nvSpPr>
            <p:spPr>
              <a:xfrm>
                <a:off x="2819536" y="1203300"/>
                <a:ext cx="6144952" cy="461665"/>
              </a:xfrm>
              <a:prstGeom prst="rect">
                <a:avLst/>
              </a:prstGeom>
              <a:blipFill>
                <a:blip r:embed="rId2"/>
                <a:stretch>
                  <a:fillRect b="-1973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AEFC5B8-6343-4039-A7F7-8AA35A902EB2}"/>
                  </a:ext>
                </a:extLst>
              </p:cNvPr>
              <p:cNvSpPr/>
              <p:nvPr/>
            </p:nvSpPr>
            <p:spPr>
              <a:xfrm>
                <a:off x="2819536" y="1742107"/>
                <a:ext cx="1687513" cy="461665"/>
              </a:xfrm>
              <a:prstGeom prst="rect">
                <a:avLst/>
              </a:prstGeom>
            </p:spPr>
            <p:txBody>
              <a:bodyPr wrap="none">
                <a:spAutoFit/>
              </a:bodyPr>
              <a:lstStyle/>
              <a:p>
                <a:r>
                  <a:rPr lang="en-AU" dirty="0"/>
                  <a:t> </a:t>
                </a:r>
                <a14:m>
                  <m:oMath xmlns:m="http://schemas.openxmlformats.org/officeDocument/2006/math">
                    <m:r>
                      <a:rPr lang="en-AU" i="1">
                        <a:latin typeface="Cambria Math" panose="02040503050406030204" pitchFamily="18" charset="0"/>
                      </a:rPr>
                      <m:t>𝑌</m:t>
                    </m:r>
                    <m:r>
                      <a:rPr lang="en-AU" i="1">
                        <a:latin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i="1">
                            <a:latin typeface="Cambria Math" panose="02040503050406030204" pitchFamily="18" charset="0"/>
                            <a:ea typeface="Cambria Math" panose="02040503050406030204" pitchFamily="18" charset="0"/>
                          </a:rPr>
                          <m:t>0</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𝜀</m:t>
                    </m:r>
                  </m:oMath>
                </a14:m>
                <a:endParaRPr lang="en-AU" dirty="0"/>
              </a:p>
            </p:txBody>
          </p:sp>
        </mc:Choice>
        <mc:Fallback xmlns="">
          <p:sp>
            <p:nvSpPr>
              <p:cNvPr id="5" name="Rectangle 4">
                <a:extLst>
                  <a:ext uri="{FF2B5EF4-FFF2-40B4-BE49-F238E27FC236}">
                    <a16:creationId xmlns:a16="http://schemas.microsoft.com/office/drawing/2014/main" id="{6AEFC5B8-6343-4039-A7F7-8AA35A902EB2}"/>
                  </a:ext>
                </a:extLst>
              </p:cNvPr>
              <p:cNvSpPr>
                <a:spLocks noRot="1" noChangeAspect="1" noMove="1" noResize="1" noEditPoints="1" noAdjustHandles="1" noChangeArrowheads="1" noChangeShapeType="1" noTextEdit="1"/>
              </p:cNvSpPr>
              <p:nvPr/>
            </p:nvSpPr>
            <p:spPr>
              <a:xfrm>
                <a:off x="2819536" y="1742107"/>
                <a:ext cx="1687513" cy="461665"/>
              </a:xfrm>
              <a:prstGeom prst="rect">
                <a:avLst/>
              </a:prstGeom>
              <a:blipFill>
                <a:blip r:embed="rId3"/>
                <a:stretch>
                  <a:fillRect b="-19737"/>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18C1ED1-1896-4A2D-A8F5-9F7AB08AA6B2}"/>
                  </a:ext>
                </a:extLst>
              </p:cNvPr>
              <p:cNvSpPr/>
              <p:nvPr/>
            </p:nvSpPr>
            <p:spPr>
              <a:xfrm>
                <a:off x="2819536" y="2222362"/>
                <a:ext cx="2355453" cy="461665"/>
              </a:xfrm>
              <a:prstGeom prst="rect">
                <a:avLst/>
              </a:prstGeom>
            </p:spPr>
            <p:txBody>
              <a:bodyPr wrap="none">
                <a:spAutoFit/>
              </a:bodyPr>
              <a:lstStyle/>
              <a:p>
                <a:r>
                  <a:rPr lang="en-AU" dirty="0"/>
                  <a:t> </a:t>
                </a:r>
                <a14:m>
                  <m:oMath xmlns:m="http://schemas.openxmlformats.org/officeDocument/2006/math">
                    <m:r>
                      <a:rPr lang="en-AU" i="1">
                        <a:latin typeface="Cambria Math" panose="02040503050406030204" pitchFamily="18" charset="0"/>
                      </a:rPr>
                      <m:t>𝑌</m:t>
                    </m:r>
                    <m:r>
                      <a:rPr lang="en-AU" i="1">
                        <a:latin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i="1">
                            <a:latin typeface="Cambria Math" panose="02040503050406030204" pitchFamily="18" charset="0"/>
                            <a:ea typeface="Cambria Math" panose="02040503050406030204" pitchFamily="18" charset="0"/>
                          </a:rPr>
                          <m:t>0</m:t>
                        </m:r>
                      </m:sub>
                    </m:sSub>
                    <m:r>
                      <a:rPr lang="en-AU" i="1">
                        <a:latin typeface="Cambria Math" panose="02040503050406030204" pitchFamily="18" charset="0"/>
                        <a:ea typeface="Cambria Math" panose="02040503050406030204" pitchFamily="18" charset="0"/>
                      </a:rPr>
                      <m:t>+</m:t>
                    </m:r>
                    <m:sSub>
                      <m:sSubPr>
                        <m:ctrlPr>
                          <a:rPr lang="en-AU" i="1" smtClean="0">
                            <a:solidFill>
                              <a:srgbClr val="FF0000"/>
                            </a:solidFill>
                            <a:latin typeface="Cambria Math" panose="02040503050406030204" pitchFamily="18" charset="0"/>
                            <a:ea typeface="Cambria Math" panose="02040503050406030204" pitchFamily="18" charset="0"/>
                          </a:rPr>
                        </m:ctrlPr>
                      </m:sSubPr>
                      <m:e>
                        <m:r>
                          <a:rPr lang="en-AU" i="1">
                            <a:solidFill>
                              <a:srgbClr val="FF0000"/>
                            </a:solidFill>
                            <a:latin typeface="Cambria Math" panose="02040503050406030204" pitchFamily="18" charset="0"/>
                            <a:ea typeface="Cambria Math" panose="02040503050406030204" pitchFamily="18" charset="0"/>
                          </a:rPr>
                          <m:t>𝛽</m:t>
                        </m:r>
                      </m:e>
                      <m:sub>
                        <m:r>
                          <a:rPr lang="en-AU" i="1">
                            <a:solidFill>
                              <a:srgbClr val="FF0000"/>
                            </a:solidFill>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𝜀</m:t>
                    </m:r>
                  </m:oMath>
                </a14:m>
                <a:endParaRPr lang="en-AU" dirty="0"/>
              </a:p>
            </p:txBody>
          </p:sp>
        </mc:Choice>
        <mc:Fallback xmlns="">
          <p:sp>
            <p:nvSpPr>
              <p:cNvPr id="6" name="Rectangle 5">
                <a:extLst>
                  <a:ext uri="{FF2B5EF4-FFF2-40B4-BE49-F238E27FC236}">
                    <a16:creationId xmlns:a16="http://schemas.microsoft.com/office/drawing/2014/main" id="{C18C1ED1-1896-4A2D-A8F5-9F7AB08AA6B2}"/>
                  </a:ext>
                </a:extLst>
              </p:cNvPr>
              <p:cNvSpPr>
                <a:spLocks noRot="1" noChangeAspect="1" noMove="1" noResize="1" noEditPoints="1" noAdjustHandles="1" noChangeArrowheads="1" noChangeShapeType="1" noTextEdit="1"/>
              </p:cNvSpPr>
              <p:nvPr/>
            </p:nvSpPr>
            <p:spPr>
              <a:xfrm>
                <a:off x="2819536" y="2222362"/>
                <a:ext cx="2355453" cy="461665"/>
              </a:xfrm>
              <a:prstGeom prst="rect">
                <a:avLst/>
              </a:prstGeom>
              <a:blipFill>
                <a:blip r:embed="rId4"/>
                <a:stretch>
                  <a:fillRect b="-2133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FFD7EC8-F351-4D37-9364-2ED67DAEAB36}"/>
                  </a:ext>
                </a:extLst>
              </p:cNvPr>
              <p:cNvSpPr/>
              <p:nvPr/>
            </p:nvSpPr>
            <p:spPr>
              <a:xfrm>
                <a:off x="2819536" y="2685851"/>
                <a:ext cx="3035831" cy="461665"/>
              </a:xfrm>
              <a:prstGeom prst="rect">
                <a:avLst/>
              </a:prstGeom>
            </p:spPr>
            <p:txBody>
              <a:bodyPr wrap="none">
                <a:spAutoFit/>
              </a:bodyPr>
              <a:lstStyle/>
              <a:p>
                <a:r>
                  <a:rPr lang="en-AU" dirty="0"/>
                  <a:t> </a:t>
                </a:r>
                <a14:m>
                  <m:oMath xmlns:m="http://schemas.openxmlformats.org/officeDocument/2006/math">
                    <m:r>
                      <a:rPr lang="en-AU" i="1">
                        <a:latin typeface="Cambria Math" panose="02040503050406030204" pitchFamily="18" charset="0"/>
                      </a:rPr>
                      <m:t>𝑌</m:t>
                    </m:r>
                    <m:r>
                      <a:rPr lang="en-AU" i="1">
                        <a:latin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i="1">
                            <a:latin typeface="Cambria Math" panose="02040503050406030204" pitchFamily="18" charset="0"/>
                            <a:ea typeface="Cambria Math" panose="02040503050406030204" pitchFamily="18" charset="0"/>
                          </a:rPr>
                          <m:t>0</m:t>
                        </m:r>
                      </m:sub>
                    </m:sSub>
                    <m:r>
                      <a:rPr lang="en-AU" b="0" i="1" smtClean="0">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b="0" i="1" smtClean="0">
                            <a:latin typeface="Cambria Math" panose="02040503050406030204" pitchFamily="18" charset="0"/>
                            <a:ea typeface="Cambria Math" panose="02040503050406030204" pitchFamily="18" charset="0"/>
                          </a:rPr>
                          <m:t>2</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𝜀</m:t>
                    </m:r>
                  </m:oMath>
                </a14:m>
                <a:endParaRPr lang="en-AU" dirty="0"/>
              </a:p>
            </p:txBody>
          </p:sp>
        </mc:Choice>
        <mc:Fallback xmlns="">
          <p:sp>
            <p:nvSpPr>
              <p:cNvPr id="7" name="Rectangle 6">
                <a:extLst>
                  <a:ext uri="{FF2B5EF4-FFF2-40B4-BE49-F238E27FC236}">
                    <a16:creationId xmlns:a16="http://schemas.microsoft.com/office/drawing/2014/main" id="{5FFD7EC8-F351-4D37-9364-2ED67DAEAB36}"/>
                  </a:ext>
                </a:extLst>
              </p:cNvPr>
              <p:cNvSpPr>
                <a:spLocks noRot="1" noChangeAspect="1" noMove="1" noResize="1" noEditPoints="1" noAdjustHandles="1" noChangeArrowheads="1" noChangeShapeType="1" noTextEdit="1"/>
              </p:cNvSpPr>
              <p:nvPr/>
            </p:nvSpPr>
            <p:spPr>
              <a:xfrm>
                <a:off x="2819536" y="2685851"/>
                <a:ext cx="3035831" cy="461665"/>
              </a:xfrm>
              <a:prstGeom prst="rect">
                <a:avLst/>
              </a:prstGeom>
              <a:blipFill>
                <a:blip r:embed="rId5"/>
                <a:stretch>
                  <a:fillRect b="-21333"/>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7D4A5A5-4667-43D9-8D45-7581788A30C8}"/>
                  </a:ext>
                </a:extLst>
              </p:cNvPr>
              <p:cNvSpPr/>
              <p:nvPr/>
            </p:nvSpPr>
            <p:spPr>
              <a:xfrm>
                <a:off x="2819536" y="3219524"/>
                <a:ext cx="3843745" cy="461665"/>
              </a:xfrm>
              <a:prstGeom prst="rect">
                <a:avLst/>
              </a:prstGeom>
            </p:spPr>
            <p:txBody>
              <a:bodyPr wrap="none">
                <a:spAutoFit/>
              </a:bodyPr>
              <a:lstStyle/>
              <a:p>
                <a:r>
                  <a:rPr lang="en-AU" dirty="0"/>
                  <a:t> </a:t>
                </a:r>
                <a14:m>
                  <m:oMath xmlns:m="http://schemas.openxmlformats.org/officeDocument/2006/math">
                    <m:r>
                      <a:rPr lang="en-AU" i="1">
                        <a:latin typeface="Cambria Math" panose="02040503050406030204" pitchFamily="18" charset="0"/>
                      </a:rPr>
                      <m:t>𝑌</m:t>
                    </m:r>
                    <m:r>
                      <a:rPr lang="en-AU" i="1">
                        <a:latin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i="1">
                            <a:latin typeface="Cambria Math" panose="02040503050406030204" pitchFamily="18" charset="0"/>
                            <a:ea typeface="Cambria Math" panose="02040503050406030204" pitchFamily="18" charset="0"/>
                          </a:rPr>
                          <m:t>0</m:t>
                        </m:r>
                      </m:sub>
                    </m:sSub>
                    <m:r>
                      <a:rPr lang="en-AU" b="0" i="1" smtClean="0">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𝛽</m:t>
                        </m:r>
                      </m:e>
                      <m:sub>
                        <m:r>
                          <a:rPr lang="en-AU" b="0" i="1" smtClean="0">
                            <a:latin typeface="Cambria Math" panose="02040503050406030204" pitchFamily="18" charset="0"/>
                            <a:ea typeface="Cambria Math" panose="02040503050406030204" pitchFamily="18" charset="0"/>
                          </a:rPr>
                          <m:t>3</m:t>
                        </m:r>
                      </m:sub>
                    </m:sSub>
                    <m:r>
                      <a:rPr lang="en-AU" b="0"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𝜀</m:t>
                    </m:r>
                  </m:oMath>
                </a14:m>
                <a:endParaRPr lang="en-AU" dirty="0"/>
              </a:p>
            </p:txBody>
          </p:sp>
        </mc:Choice>
        <mc:Fallback xmlns="">
          <p:sp>
            <p:nvSpPr>
              <p:cNvPr id="8" name="Rectangle 7">
                <a:extLst>
                  <a:ext uri="{FF2B5EF4-FFF2-40B4-BE49-F238E27FC236}">
                    <a16:creationId xmlns:a16="http://schemas.microsoft.com/office/drawing/2014/main" id="{A7D4A5A5-4667-43D9-8D45-7581788A30C8}"/>
                  </a:ext>
                </a:extLst>
              </p:cNvPr>
              <p:cNvSpPr>
                <a:spLocks noRot="1" noChangeAspect="1" noMove="1" noResize="1" noEditPoints="1" noAdjustHandles="1" noChangeArrowheads="1" noChangeShapeType="1" noTextEdit="1"/>
              </p:cNvSpPr>
              <p:nvPr/>
            </p:nvSpPr>
            <p:spPr>
              <a:xfrm>
                <a:off x="2819536" y="3219524"/>
                <a:ext cx="3843745" cy="461665"/>
              </a:xfrm>
              <a:prstGeom prst="rect">
                <a:avLst/>
              </a:prstGeom>
              <a:blipFill>
                <a:blip r:embed="rId6"/>
                <a:stretch>
                  <a:fillRect b="-19737"/>
                </a:stretch>
              </a:blipFill>
            </p:spPr>
            <p:txBody>
              <a:bodyPr/>
              <a:lstStyle/>
              <a:p>
                <a:r>
                  <a:rPr lang="en-AU">
                    <a:noFill/>
                  </a:rPr>
                  <a:t> </a:t>
                </a:r>
              </a:p>
            </p:txBody>
          </p:sp>
        </mc:Fallback>
      </mc:AlternateContent>
      <p:graphicFrame>
        <p:nvGraphicFramePr>
          <p:cNvPr id="9" name="Table 8">
            <a:extLst>
              <a:ext uri="{FF2B5EF4-FFF2-40B4-BE49-F238E27FC236}">
                <a16:creationId xmlns:a16="http://schemas.microsoft.com/office/drawing/2014/main" id="{1B4EA7AC-8860-4C3E-BC8F-81BAAB9B5C3F}"/>
              </a:ext>
            </a:extLst>
          </p:cNvPr>
          <p:cNvGraphicFramePr>
            <a:graphicFrameLocks noGrp="1"/>
          </p:cNvGraphicFramePr>
          <p:nvPr>
            <p:extLst>
              <p:ext uri="{D42A27DB-BD31-4B8C-83A1-F6EECF244321}">
                <p14:modId xmlns:p14="http://schemas.microsoft.com/office/powerpoint/2010/main" val="2017942775"/>
              </p:ext>
            </p:extLst>
          </p:nvPr>
        </p:nvGraphicFramePr>
        <p:xfrm>
          <a:off x="60609" y="1563638"/>
          <a:ext cx="2758927" cy="2196088"/>
        </p:xfrm>
        <a:graphic>
          <a:graphicData uri="http://schemas.openxmlformats.org/drawingml/2006/table">
            <a:tbl>
              <a:tblPr>
                <a:tableStyleId>{5C22544A-7EE6-4342-B048-85BDC9FD1C3A}</a:tableStyleId>
              </a:tblPr>
              <a:tblGrid>
                <a:gridCol w="2758927">
                  <a:extLst>
                    <a:ext uri="{9D8B030D-6E8A-4147-A177-3AD203B41FA5}">
                      <a16:colId xmlns:a16="http://schemas.microsoft.com/office/drawing/2014/main" val="1483177474"/>
                    </a:ext>
                  </a:extLst>
                </a:gridCol>
              </a:tblGrid>
              <a:tr h="274179">
                <a:tc>
                  <a:txBody>
                    <a:bodyPr/>
                    <a:lstStyle/>
                    <a:p>
                      <a:pPr algn="ctr" fontAlgn="b">
                        <a:lnSpc>
                          <a:spcPct val="250000"/>
                        </a:lnSpc>
                      </a:pPr>
                      <a:r>
                        <a:rPr lang="en-AU" sz="1800" u="none" strike="noStrike" dirty="0">
                          <a:effectLst/>
                        </a:rPr>
                        <a:t>Neither Model or Product</a:t>
                      </a:r>
                      <a:endParaRPr lang="en-AU" sz="18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696711983"/>
                  </a:ext>
                </a:extLst>
              </a:tr>
              <a:tr h="274179">
                <a:tc>
                  <a:txBody>
                    <a:bodyPr/>
                    <a:lstStyle/>
                    <a:p>
                      <a:pPr algn="ctr" fontAlgn="b">
                        <a:lnSpc>
                          <a:spcPct val="250000"/>
                        </a:lnSpc>
                      </a:pPr>
                      <a:r>
                        <a:rPr lang="en-AU" sz="1800" u="none" strike="noStrike" dirty="0">
                          <a:effectLst/>
                        </a:rPr>
                        <a:t>Only Model</a:t>
                      </a:r>
                      <a:endParaRPr lang="en-AU" sz="18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299653051"/>
                  </a:ext>
                </a:extLst>
              </a:tr>
              <a:tr h="274179">
                <a:tc>
                  <a:txBody>
                    <a:bodyPr/>
                    <a:lstStyle/>
                    <a:p>
                      <a:pPr algn="ctr" fontAlgn="b">
                        <a:lnSpc>
                          <a:spcPct val="250000"/>
                        </a:lnSpc>
                      </a:pPr>
                      <a:r>
                        <a:rPr lang="en-AU" sz="1800" u="none" strike="noStrike" dirty="0">
                          <a:effectLst/>
                        </a:rPr>
                        <a:t>Only Product</a:t>
                      </a:r>
                      <a:endParaRPr lang="en-AU" sz="18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275935675"/>
                  </a:ext>
                </a:extLst>
              </a:tr>
              <a:tr h="274179">
                <a:tc>
                  <a:txBody>
                    <a:bodyPr/>
                    <a:lstStyle/>
                    <a:p>
                      <a:pPr algn="ctr" fontAlgn="b">
                        <a:lnSpc>
                          <a:spcPct val="250000"/>
                        </a:lnSpc>
                      </a:pPr>
                      <a:r>
                        <a:rPr lang="en-AU" sz="1800" u="none" strike="noStrike" dirty="0">
                          <a:effectLst/>
                        </a:rPr>
                        <a:t>Model + Product</a:t>
                      </a:r>
                      <a:endParaRPr lang="en-AU" sz="18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19383920"/>
                  </a:ext>
                </a:extLst>
              </a:tr>
            </a:tbl>
          </a:graphicData>
        </a:graphic>
      </p:graphicFrame>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3A5F0F8-164B-4434-BD43-E93CEDDBA4D2}"/>
                  </a:ext>
                </a:extLst>
              </p:cNvPr>
              <p:cNvSpPr/>
              <p:nvPr/>
            </p:nvSpPr>
            <p:spPr>
              <a:xfrm>
                <a:off x="6366450" y="2110085"/>
                <a:ext cx="2592288" cy="923330"/>
              </a:xfrm>
              <a:prstGeom prst="rect">
                <a:avLst/>
              </a:prstGeom>
            </p:spPr>
            <p:txBody>
              <a:bodyPr wrap="square">
                <a:spAutoFit/>
              </a:bodyPr>
              <a:lstStyle/>
              <a:p>
                <a14:m>
                  <m:oMath xmlns:m="http://schemas.openxmlformats.org/officeDocument/2006/math">
                    <m:sSub>
                      <m:sSubPr>
                        <m:ctrlPr>
                          <a:rPr lang="en-AU" sz="1800" i="1" smtClean="0">
                            <a:solidFill>
                              <a:srgbClr val="FF0000"/>
                            </a:solidFill>
                            <a:latin typeface="Cambria Math" panose="02040503050406030204" pitchFamily="18" charset="0"/>
                            <a:ea typeface="Cambria Math" panose="02040503050406030204" pitchFamily="18" charset="0"/>
                          </a:rPr>
                        </m:ctrlPr>
                      </m:sSubPr>
                      <m:e>
                        <m:r>
                          <a:rPr lang="en-AU" sz="1800" i="1">
                            <a:solidFill>
                              <a:srgbClr val="FF0000"/>
                            </a:solidFill>
                            <a:latin typeface="Cambria Math" panose="02040503050406030204" pitchFamily="18" charset="0"/>
                            <a:ea typeface="Cambria Math" panose="02040503050406030204" pitchFamily="18" charset="0"/>
                          </a:rPr>
                          <m:t>𝛽</m:t>
                        </m:r>
                      </m:e>
                      <m:sub>
                        <m:r>
                          <a:rPr lang="en-AU" sz="1800" i="1">
                            <a:solidFill>
                              <a:srgbClr val="FF0000"/>
                            </a:solidFill>
                            <a:latin typeface="Cambria Math" panose="02040503050406030204" pitchFamily="18" charset="0"/>
                            <a:ea typeface="Cambria Math" panose="02040503050406030204" pitchFamily="18" charset="0"/>
                          </a:rPr>
                          <m:t>1</m:t>
                        </m:r>
                      </m:sub>
                    </m:sSub>
                    <m:r>
                      <a:rPr lang="en-AU" sz="1800" i="1">
                        <a:solidFill>
                          <a:srgbClr val="FF0000"/>
                        </a:solidFill>
                        <a:latin typeface="Cambria Math" panose="02040503050406030204" pitchFamily="18" charset="0"/>
                        <a:ea typeface="Cambria Math" panose="02040503050406030204" pitchFamily="18" charset="0"/>
                      </a:rPr>
                      <m:t> </m:t>
                    </m:r>
                  </m:oMath>
                </a14:m>
                <a:r>
                  <a:rPr lang="en-AU" sz="1800" dirty="0"/>
                  <a:t>= </a:t>
                </a:r>
                <a:r>
                  <a:rPr lang="en-AU" sz="1800" dirty="0">
                    <a:solidFill>
                      <a:srgbClr val="FF0000"/>
                    </a:solidFill>
                  </a:rPr>
                  <a:t>average difference </a:t>
                </a:r>
                <a:r>
                  <a:rPr lang="en-AU" sz="1800" dirty="0"/>
                  <a:t>b/w “Neither M or P” and “Only M” pictures </a:t>
                </a:r>
              </a:p>
            </p:txBody>
          </p:sp>
        </mc:Choice>
        <mc:Fallback xmlns="">
          <p:sp>
            <p:nvSpPr>
              <p:cNvPr id="10" name="Rectangle 9">
                <a:extLst>
                  <a:ext uri="{FF2B5EF4-FFF2-40B4-BE49-F238E27FC236}">
                    <a16:creationId xmlns:a16="http://schemas.microsoft.com/office/drawing/2014/main" id="{03A5F0F8-164B-4434-BD43-E93CEDDBA4D2}"/>
                  </a:ext>
                </a:extLst>
              </p:cNvPr>
              <p:cNvSpPr>
                <a:spLocks noRot="1" noChangeAspect="1" noMove="1" noResize="1" noEditPoints="1" noAdjustHandles="1" noChangeArrowheads="1" noChangeShapeType="1" noTextEdit="1"/>
              </p:cNvSpPr>
              <p:nvPr/>
            </p:nvSpPr>
            <p:spPr>
              <a:xfrm>
                <a:off x="6366450" y="2110085"/>
                <a:ext cx="2592288" cy="923330"/>
              </a:xfrm>
              <a:prstGeom prst="rect">
                <a:avLst/>
              </a:prstGeom>
              <a:blipFill>
                <a:blip r:embed="rId7"/>
                <a:stretch>
                  <a:fillRect l="-1878" t="-3289" r="-2347" b="-9211"/>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0A534D-2028-4951-B19B-AC51381EBB82}"/>
                  </a:ext>
                </a:extLst>
              </p:cNvPr>
              <p:cNvSpPr txBox="1"/>
              <p:nvPr/>
            </p:nvSpPr>
            <p:spPr>
              <a:xfrm>
                <a:off x="1907704" y="3976684"/>
                <a:ext cx="6042103" cy="725391"/>
              </a:xfrm>
              <a:prstGeom prst="rect">
                <a:avLst/>
              </a:prstGeom>
            </p:spPr>
            <p:txBody>
              <a:bodyPr wrap="none" rtlCol="0">
                <a:spAutoFit/>
              </a:bodyPr>
              <a:lstStyle/>
              <a:p>
                <a:pPr marL="342900" indent="-342900" eaLnBrk="1" fontAlgn="auto" hangingPunct="1">
                  <a:spcBef>
                    <a:spcPct val="20000"/>
                  </a:spcBef>
                  <a:spcAft>
                    <a:spcPts val="0"/>
                  </a:spcAft>
                </a:pPr>
                <a:r>
                  <a:rPr kumimoji="0" lang="en-AU" sz="18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In this study, </a:t>
                </a:r>
                <a14:m>
                  <m:oMath xmlns:m="http://schemas.openxmlformats.org/officeDocument/2006/math">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𝛽</m:t>
                        </m:r>
                      </m:e>
                      <m:sub>
                        <m:r>
                          <a:rPr lang="en-AU" sz="2000" b="0" i="1" smtClean="0">
                            <a:latin typeface="Cambria Math" panose="02040503050406030204" pitchFamily="18" charset="0"/>
                            <a:ea typeface="Cambria Math" panose="02040503050406030204" pitchFamily="18" charset="0"/>
                          </a:rPr>
                          <m:t>1</m:t>
                        </m:r>
                      </m:sub>
                    </m:sSub>
                  </m:oMath>
                </a14:m>
                <a:r>
                  <a:rPr kumimoji="0" lang="en-AU" sz="18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 </a:t>
                </a:r>
                <a14:m>
                  <m:oMath xmlns:m="http://schemas.openxmlformats.org/officeDocument/2006/math">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𝛽</m:t>
                        </m:r>
                      </m:e>
                      <m:sub>
                        <m:r>
                          <a:rPr lang="en-AU" sz="2000" i="1">
                            <a:latin typeface="Cambria Math" panose="02040503050406030204" pitchFamily="18" charset="0"/>
                            <a:ea typeface="Cambria Math" panose="02040503050406030204" pitchFamily="18" charset="0"/>
                          </a:rPr>
                          <m:t>2</m:t>
                        </m:r>
                      </m:sub>
                    </m:sSub>
                  </m:oMath>
                </a14:m>
                <a:r>
                  <a:rPr kumimoji="0" lang="en-AU" sz="18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 and </a:t>
                </a:r>
                <a14:m>
                  <m:oMath xmlns:m="http://schemas.openxmlformats.org/officeDocument/2006/math">
                    <m:sSub>
                      <m:sSubPr>
                        <m:ctrlPr>
                          <a:rPr lang="en-AU"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𝛽</m:t>
                        </m:r>
                      </m:e>
                      <m:sub>
                        <m:r>
                          <a:rPr lang="en-AU" sz="2000" b="0" i="1" smtClean="0">
                            <a:latin typeface="Cambria Math" panose="02040503050406030204" pitchFamily="18" charset="0"/>
                            <a:ea typeface="Cambria Math" panose="02040503050406030204" pitchFamily="18" charset="0"/>
                          </a:rPr>
                          <m:t>3</m:t>
                        </m:r>
                      </m:sub>
                    </m:sSub>
                  </m:oMath>
                </a14:m>
                <a:r>
                  <a:rPr kumimoji="0" lang="en-AU" sz="18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 (1) which is the biggest? </a:t>
                </a:r>
              </a:p>
              <a:p>
                <a:pPr marL="342900" indent="-342900" eaLnBrk="1" fontAlgn="auto" hangingPunct="1">
                  <a:spcBef>
                    <a:spcPct val="20000"/>
                  </a:spcBef>
                  <a:spcAft>
                    <a:spcPts val="0"/>
                  </a:spcAft>
                </a:pPr>
                <a:r>
                  <a:rPr kumimoji="0" lang="en-AU" sz="18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(2) And</a:t>
                </a:r>
                <a:r>
                  <a:rPr kumimoji="0" lang="en-AU" sz="1800" b="1" i="0" u="none" strike="noStrike" kern="1200" cap="none" spc="0" normalizeH="0" noProof="0" dirty="0">
                    <a:ln>
                      <a:noFill/>
                    </a:ln>
                    <a:solidFill>
                      <a:schemeClr val="tx1"/>
                    </a:solidFill>
                    <a:effectLst/>
                    <a:uLnTx/>
                    <a:uFillTx/>
                    <a:latin typeface="+mj-lt"/>
                    <a:ea typeface="Arial Hebrew Scholar" charset="-79"/>
                    <a:cs typeface="Arial Hebrew Scholar" charset="-79"/>
                  </a:rPr>
                  <a:t> the biggest one is significantly positive?</a:t>
                </a:r>
                <a:endParaRPr kumimoji="0" lang="en-AU" sz="18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endParaRPr>
              </a:p>
            </p:txBody>
          </p:sp>
        </mc:Choice>
        <mc:Fallback xmlns="">
          <p:sp>
            <p:nvSpPr>
              <p:cNvPr id="11" name="TextBox 10">
                <a:extLst>
                  <a:ext uri="{FF2B5EF4-FFF2-40B4-BE49-F238E27FC236}">
                    <a16:creationId xmlns:a16="http://schemas.microsoft.com/office/drawing/2014/main" id="{9B0A534D-2028-4951-B19B-AC51381EBB82}"/>
                  </a:ext>
                </a:extLst>
              </p:cNvPr>
              <p:cNvSpPr txBox="1">
                <a:spLocks noRot="1" noChangeAspect="1" noMove="1" noResize="1" noEditPoints="1" noAdjustHandles="1" noChangeArrowheads="1" noChangeShapeType="1" noTextEdit="1"/>
              </p:cNvSpPr>
              <p:nvPr/>
            </p:nvSpPr>
            <p:spPr>
              <a:xfrm>
                <a:off x="1907704" y="3976684"/>
                <a:ext cx="6042103" cy="725391"/>
              </a:xfrm>
              <a:prstGeom prst="rect">
                <a:avLst/>
              </a:prstGeom>
              <a:blipFill>
                <a:blip r:embed="rId8"/>
                <a:stretch>
                  <a:fillRect l="-908" t="-840" b="-12605"/>
                </a:stretch>
              </a:blipFill>
            </p:spPr>
            <p:txBody>
              <a:bodyPr/>
              <a:lstStyle/>
              <a:p>
                <a:r>
                  <a:rPr lang="en-AU">
                    <a:noFill/>
                  </a:rPr>
                  <a:t> </a:t>
                </a:r>
              </a:p>
            </p:txBody>
          </p:sp>
        </mc:Fallback>
      </mc:AlternateContent>
    </p:spTree>
    <p:extLst>
      <p:ext uri="{BB962C8B-B14F-4D97-AF65-F5344CB8AC3E}">
        <p14:creationId xmlns:p14="http://schemas.microsoft.com/office/powerpoint/2010/main" val="697371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ABDA-53BE-4260-A097-512467E12B0C}"/>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9BC8EEBC-F235-48B2-81A0-34B04EC65EE6}"/>
              </a:ext>
            </a:extLst>
          </p:cNvPr>
          <p:cNvSpPr>
            <a:spLocks noGrp="1"/>
          </p:cNvSpPr>
          <p:nvPr>
            <p:ph type="body" idx="10"/>
          </p:nvPr>
        </p:nvSpPr>
        <p:spPr>
          <a:xfrm>
            <a:off x="1187624" y="1779662"/>
            <a:ext cx="6768752" cy="2304256"/>
          </a:xfrm>
        </p:spPr>
        <p:txBody>
          <a:bodyPr/>
          <a:lstStyle/>
          <a:p>
            <a:pPr marL="0" indent="0"/>
            <a:r>
              <a:rPr lang="en-US" sz="2400" dirty="0"/>
              <a:t>4. Regression:</a:t>
            </a:r>
          </a:p>
          <a:p>
            <a:pPr marL="784225" lvl="2" indent="-514350">
              <a:buFont typeface="+mj-lt"/>
              <a:buAutoNum type="arabicParenR"/>
            </a:pPr>
            <a:r>
              <a:rPr lang="en-US" sz="2000" dirty="0">
                <a:solidFill>
                  <a:schemeClr val="bg1">
                    <a:lumMod val="85000"/>
                  </a:schemeClr>
                </a:solidFill>
              </a:rPr>
              <a:t>Data coding &amp; Interpretation for categorial variable </a:t>
            </a:r>
          </a:p>
          <a:p>
            <a:pPr marL="784225" lvl="2" indent="-514350">
              <a:buFont typeface="+mj-lt"/>
              <a:buAutoNum type="arabicParenR"/>
            </a:pPr>
            <a:r>
              <a:rPr lang="en-US" sz="2000" dirty="0"/>
              <a:t>P-value for testing the significance of effect </a:t>
            </a:r>
          </a:p>
          <a:p>
            <a:pPr marL="784225" lvl="2" indent="-514350">
              <a:buFont typeface="+mj-lt"/>
              <a:buAutoNum type="arabicParenR"/>
            </a:pPr>
            <a:r>
              <a:rPr lang="en-AU" sz="2000" dirty="0">
                <a:solidFill>
                  <a:schemeClr val="bg1">
                    <a:lumMod val="85000"/>
                  </a:schemeClr>
                </a:solidFill>
              </a:rPr>
              <a:t>Analysis: outliers, control X variables</a:t>
            </a:r>
          </a:p>
        </p:txBody>
      </p:sp>
    </p:spTree>
    <p:extLst>
      <p:ext uri="{BB962C8B-B14F-4D97-AF65-F5344CB8AC3E}">
        <p14:creationId xmlns:p14="http://schemas.microsoft.com/office/powerpoint/2010/main" val="3114329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68313" y="361950"/>
                <a:ext cx="8229600" cy="498791"/>
              </a:xfrm>
            </p:spPr>
            <p:txBody>
              <a:bodyPr/>
              <a:lstStyle/>
              <a:p>
                <a:r>
                  <a:rPr lang="en-AU" dirty="0"/>
                  <a:t>Does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𝑥</m:t>
                        </m:r>
                      </m:e>
                      <m:sub>
                        <m:r>
                          <a:rPr lang="en-AU" b="0" i="1">
                            <a:latin typeface="Cambria Math" panose="02040503050406030204" pitchFamily="18" charset="0"/>
                            <a:ea typeface="Cambria Math" panose="02040503050406030204" pitchFamily="18" charset="0"/>
                          </a:rPr>
                          <m:t>𝑗</m:t>
                        </m:r>
                      </m:sub>
                    </m:sSub>
                  </m:oMath>
                </a14:m>
                <a:r>
                  <a:rPr lang="en-AU" dirty="0"/>
                  <a:t> affect Y significantly?</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68313" y="361950"/>
                <a:ext cx="8229600" cy="498791"/>
              </a:xfrm>
              <a:blipFill rotWithShape="0">
                <a:blip r:embed="rId2"/>
                <a:stretch>
                  <a:fillRect l="-2889" t="-25610" b="-378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2"/>
              <p:cNvSpPr>
                <a:spLocks noGrp="1"/>
              </p:cNvSpPr>
              <p:nvPr>
                <p:ph type="body" idx="10"/>
              </p:nvPr>
            </p:nvSpPr>
            <p:spPr/>
            <p:txBody>
              <a:bodyPr/>
              <a:lstStyle/>
              <a:p>
                <a:r>
                  <a:rPr lang="en-AU" sz="2400" dirty="0"/>
                  <a:t> </a:t>
                </a:r>
                <a14:m>
                  <m:oMath xmlns:m="http://schemas.openxmlformats.org/officeDocument/2006/math">
                    <m:r>
                      <a:rPr lang="en-AU" sz="2400" i="1">
                        <a:latin typeface="Cambria Math" panose="02040503050406030204" pitchFamily="18" charset="0"/>
                      </a:rPr>
                      <m:t>𝑌</m:t>
                    </m:r>
                    <m:r>
                      <a:rPr lang="en-AU" sz="2400" i="1">
                        <a:latin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0</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1</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𝑗</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𝑗</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𝑘</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𝑘</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𝜀</m:t>
                    </m:r>
                  </m:oMath>
                </a14:m>
                <a:endParaRPr lang="en-AU" sz="2400" dirty="0"/>
              </a:p>
              <a:p>
                <a:r>
                  <a:rPr lang="en-AU" sz="2400" dirty="0"/>
                  <a:t>Hypothesis test</a:t>
                </a:r>
              </a:p>
              <a:p>
                <a:pPr lvl="1"/>
                <a:r>
                  <a:rPr lang="en-AU" sz="2400" dirty="0">
                    <a:ea typeface="Cambria Math" panose="02040503050406030204" pitchFamily="18" charset="0"/>
                  </a:rPr>
                  <a:t>Null hypothesis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𝐻</m:t>
                            </m:r>
                          </m:e>
                          <m:sub>
                            <m:r>
                              <a:rPr lang="en-AU" sz="2400" i="1">
                                <a:latin typeface="Cambria Math" panose="02040503050406030204" pitchFamily="18" charset="0"/>
                                <a:ea typeface="Cambria Math" panose="02040503050406030204" pitchFamily="18" charset="0"/>
                              </a:rPr>
                              <m:t>0</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𝑗</m:t>
                        </m:r>
                      </m:sub>
                    </m:sSub>
                    <m:r>
                      <a:rPr lang="en-AU" sz="2400" i="1">
                        <a:latin typeface="Cambria Math" panose="02040503050406030204" pitchFamily="18" charset="0"/>
                        <a:ea typeface="Cambria Math" panose="02040503050406030204" pitchFamily="18" charset="0"/>
                      </a:rPr>
                      <m:t>=0</m:t>
                    </m:r>
                  </m:oMath>
                </a14:m>
                <a:r>
                  <a:rPr lang="en-AU" sz="2400" dirty="0"/>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𝑗</m:t>
                        </m:r>
                      </m:sub>
                    </m:sSub>
                  </m:oMath>
                </a14:m>
                <a:r>
                  <a:rPr lang="en-AU" sz="2400" dirty="0">
                    <a:solidFill>
                      <a:srgbClr val="FF0000"/>
                    </a:solidFill>
                  </a:rPr>
                  <a:t> does NOT affect </a:t>
                </a:r>
                <a:r>
                  <a:rPr lang="en-AU" sz="2400" dirty="0"/>
                  <a:t>Y)</a:t>
                </a:r>
              </a:p>
              <a:p>
                <a:pPr lvl="1"/>
                <a:r>
                  <a:rPr lang="en-AU" sz="2400" dirty="0">
                    <a:ea typeface="Cambria Math" panose="02040503050406030204" pitchFamily="18" charset="0"/>
                  </a:rPr>
                  <a:t>Alternative hypothesis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𝐻</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𝑗</m:t>
                        </m:r>
                      </m:sub>
                    </m:sSub>
                    <m:r>
                      <a:rPr lang="en-AU" sz="2400" i="1">
                        <a:latin typeface="Cambria Math" panose="02040503050406030204" pitchFamily="18" charset="0"/>
                        <a:ea typeface="Cambria Math" panose="02040503050406030204" pitchFamily="18" charset="0"/>
                      </a:rPr>
                      <m:t>≠0</m:t>
                    </m:r>
                  </m:oMath>
                </a14:m>
                <a:r>
                  <a:rPr lang="en-AU" sz="2400" dirty="0"/>
                  <a:t>  (</a:t>
                </a:r>
                <a:r>
                  <a:rPr lang="en-AU" sz="2400" dirty="0">
                    <a:solidFill>
                      <a:srgbClr val="FF0000"/>
                    </a:solidFill>
                  </a:rPr>
                  <a:t>Our Goal:</a:t>
                </a:r>
                <a:r>
                  <a:rPr lang="en-AU" sz="2400" dirty="0">
                    <a:ea typeface="Cambria Math" panose="02040503050406030204" pitchFamily="18" charset="0"/>
                  </a:rPr>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𝑗</m:t>
                        </m:r>
                      </m:sub>
                    </m:sSub>
                  </m:oMath>
                </a14:m>
                <a:r>
                  <a:rPr lang="en-AU" sz="2400" dirty="0">
                    <a:solidFill>
                      <a:srgbClr val="FF0000"/>
                    </a:solidFill>
                  </a:rPr>
                  <a:t> affect </a:t>
                </a:r>
                <a:r>
                  <a:rPr lang="en-AU" sz="2400" dirty="0"/>
                  <a:t>Y)</a:t>
                </a:r>
              </a:p>
              <a:p>
                <a:r>
                  <a:rPr lang="en-AU" sz="2400" dirty="0"/>
                  <a:t>If your data can </a:t>
                </a:r>
                <a:r>
                  <a:rPr lang="en-AU" sz="2400" dirty="0">
                    <a:solidFill>
                      <a:srgbClr val="FF0000"/>
                    </a:solidFill>
                  </a:rPr>
                  <a:t>reject the Null hypothesis</a:t>
                </a:r>
                <a:r>
                  <a:rPr lang="en-AU" sz="2400" dirty="0"/>
                  <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𝑗</m:t>
                        </m:r>
                      </m:sub>
                    </m:sSub>
                  </m:oMath>
                </a14:m>
                <a:r>
                  <a:rPr lang="en-AU" sz="2400" dirty="0"/>
                  <a:t> significantly affects Y in a statistical sense.</a:t>
                </a:r>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idx="10"/>
              </p:nvPr>
            </p:nvSpPr>
            <p:spPr>
              <a:blipFill rotWithShape="0">
                <a:blip r:embed="rId3"/>
                <a:stretch>
                  <a:fillRect l="-2303" b="-592"/>
                </a:stretch>
              </a:blipFill>
            </p:spPr>
            <p:txBody>
              <a:bodyPr/>
              <a:lstStyle/>
              <a:p>
                <a:r>
                  <a:rPr lang="en-US">
                    <a:noFill/>
                  </a:rPr>
                  <a:t> </a:t>
                </a:r>
              </a:p>
            </p:txBody>
          </p:sp>
        </mc:Fallback>
      </mc:AlternateContent>
    </p:spTree>
    <p:extLst>
      <p:ext uri="{BB962C8B-B14F-4D97-AF65-F5344CB8AC3E}">
        <p14:creationId xmlns:p14="http://schemas.microsoft.com/office/powerpoint/2010/main" val="241975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Decision Rule: P-value</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idx="10"/>
              </p:nvPr>
            </p:nvSpPr>
            <p:spPr>
              <a:xfrm>
                <a:off x="6128186" y="123478"/>
                <a:ext cx="2896348" cy="4613646"/>
              </a:xfrm>
            </p:spPr>
            <p:txBody>
              <a:bodyPr/>
              <a:lstStyle/>
              <a:p>
                <a:r>
                  <a:rPr lang="en-US" sz="1800" dirty="0">
                    <a:solidFill>
                      <a:srgbClr val="000000"/>
                    </a:solidFill>
                    <a:latin typeface="Arial (body)"/>
                  </a:rPr>
                  <a:t>(1) Set significance level </a:t>
                </a:r>
                <a14:m>
                  <m:oMath xmlns:m="http://schemas.openxmlformats.org/officeDocument/2006/math">
                    <m:r>
                      <a:rPr lang="en-US" sz="1800" i="1" smtClean="0">
                        <a:solidFill>
                          <a:srgbClr val="000000"/>
                        </a:solidFill>
                        <a:latin typeface="Cambria Math" panose="02040503050406030204" pitchFamily="18" charset="0"/>
                        <a:ea typeface="Cambria Math" panose="02040503050406030204" pitchFamily="18" charset="0"/>
                      </a:rPr>
                      <m:t>𝛼</m:t>
                    </m:r>
                    <m:r>
                      <a:rPr lang="en-US" sz="1800" b="0" i="1" smtClean="0">
                        <a:solidFill>
                          <a:srgbClr val="000000"/>
                        </a:solidFill>
                        <a:latin typeface="Cambria Math" panose="02040503050406030204" pitchFamily="18" charset="0"/>
                        <a:ea typeface="Cambria Math" panose="02040503050406030204" pitchFamily="18" charset="0"/>
                      </a:rPr>
                      <m:t>=0.1</m:t>
                    </m:r>
                  </m:oMath>
                </a14:m>
                <a:endParaRPr lang="en-US" sz="1800" dirty="0">
                  <a:solidFill>
                    <a:srgbClr val="000000"/>
                  </a:solidFill>
                  <a:latin typeface="Arial (body)"/>
                </a:endParaRPr>
              </a:p>
              <a:p>
                <a:r>
                  <a:rPr lang="en-US" sz="1800" dirty="0">
                    <a:solidFill>
                      <a:srgbClr val="000000"/>
                    </a:solidFill>
                    <a:latin typeface="Arial (body)"/>
                  </a:rPr>
                  <a:t>(2) P-value is the </a:t>
                </a:r>
                <a:r>
                  <a:rPr lang="en-US" sz="1800" dirty="0">
                    <a:solidFill>
                      <a:srgbClr val="FF0000"/>
                    </a:solidFill>
                    <a:latin typeface="Arial (body)"/>
                  </a:rPr>
                  <a:t>probability of finding the observed, or more extreme, results </a:t>
                </a:r>
                <a:r>
                  <a:rPr lang="en-US" sz="1800" dirty="0">
                    <a:solidFill>
                      <a:srgbClr val="000000"/>
                    </a:solidFill>
                    <a:latin typeface="Arial (body)"/>
                  </a:rPr>
                  <a:t>when the </a:t>
                </a:r>
                <a:r>
                  <a:rPr lang="en-US" sz="1800" b="1" dirty="0">
                    <a:solidFill>
                      <a:srgbClr val="000000"/>
                    </a:solidFill>
                    <a:latin typeface="Arial (body)"/>
                  </a:rPr>
                  <a:t>null hypothesis (H</a:t>
                </a:r>
                <a:r>
                  <a:rPr lang="en-US" sz="1800" b="1" baseline="-25000" dirty="0">
                    <a:solidFill>
                      <a:srgbClr val="000000"/>
                    </a:solidFill>
                    <a:latin typeface="Arial (body)"/>
                  </a:rPr>
                  <a:t>0</a:t>
                </a:r>
                <a:r>
                  <a:rPr lang="en-US" sz="1800" b="1" dirty="0">
                    <a:solidFill>
                      <a:srgbClr val="000000"/>
                    </a:solidFill>
                    <a:latin typeface="Arial (body)"/>
                  </a:rPr>
                  <a:t>)</a:t>
                </a:r>
                <a:r>
                  <a:rPr lang="en-US" sz="1800" dirty="0">
                    <a:solidFill>
                      <a:srgbClr val="000000"/>
                    </a:solidFill>
                    <a:latin typeface="Arial (body)"/>
                  </a:rPr>
                  <a:t> is true</a:t>
                </a:r>
                <a:endParaRPr lang="en-AU" sz="1800" dirty="0">
                  <a:latin typeface="Arial (body)"/>
                </a:endParaRPr>
              </a:p>
              <a:p>
                <a:r>
                  <a:rPr lang="en-US" sz="1800" dirty="0">
                    <a:latin typeface="Arial (body)"/>
                  </a:rPr>
                  <a:t>(3) If P-value &lt; </a:t>
                </a:r>
                <a14:m>
                  <m:oMath xmlns:m="http://schemas.openxmlformats.org/officeDocument/2006/math">
                    <m:r>
                      <a:rPr lang="en-US" sz="1800" i="1">
                        <a:solidFill>
                          <a:srgbClr val="000000"/>
                        </a:solidFill>
                        <a:latin typeface="Cambria Math" panose="02040503050406030204" pitchFamily="18" charset="0"/>
                        <a:ea typeface="Cambria Math" panose="02040503050406030204" pitchFamily="18" charset="0"/>
                      </a:rPr>
                      <m:t>𝛼</m:t>
                    </m:r>
                    <m:r>
                      <a:rPr lang="en-US" sz="1800" i="1">
                        <a:solidFill>
                          <a:srgbClr val="000000"/>
                        </a:solidFill>
                        <a:latin typeface="Cambria Math" panose="02040503050406030204" pitchFamily="18" charset="0"/>
                        <a:ea typeface="Cambria Math" panose="02040503050406030204" pitchFamily="18" charset="0"/>
                      </a:rPr>
                      <m:t>=0.1</m:t>
                    </m:r>
                  </m:oMath>
                </a14:m>
                <a:r>
                  <a:rPr lang="en-US" sz="1800" dirty="0">
                    <a:solidFill>
                      <a:srgbClr val="000000"/>
                    </a:solidFill>
                    <a:latin typeface="Arial (body)"/>
                  </a:rPr>
                  <a:t>,    </a:t>
                </a:r>
                <a:r>
                  <a:rPr lang="en-AU" sz="1800" dirty="0">
                    <a:latin typeface="Arial (body)"/>
                  </a:rPr>
                  <a:t>you can reject the null hypothesis. (</a:t>
                </a:r>
                <a14:m>
                  <m:oMath xmlns:m="http://schemas.openxmlformats.org/officeDocument/2006/math">
                    <m:sSub>
                      <m:sSubPr>
                        <m:ctrlPr>
                          <a:rPr lang="en-AU" sz="1800" i="1">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𝑥</m:t>
                        </m:r>
                      </m:e>
                      <m:sub>
                        <m:r>
                          <a:rPr lang="en-AU" sz="1800" i="1">
                            <a:latin typeface="Cambria Math" panose="02040503050406030204" pitchFamily="18" charset="0"/>
                            <a:ea typeface="Cambria Math" panose="02040503050406030204" pitchFamily="18" charset="0"/>
                          </a:rPr>
                          <m:t>𝑗</m:t>
                        </m:r>
                      </m:sub>
                    </m:sSub>
                  </m:oMath>
                </a14:m>
                <a:r>
                  <a:rPr lang="en-AU" sz="1800" dirty="0">
                    <a:latin typeface="Arial (body)"/>
                  </a:rPr>
                  <a:t> affects Y significantly.) </a:t>
                </a:r>
              </a:p>
              <a:p>
                <a:r>
                  <a:rPr lang="en-US" sz="1800" dirty="0">
                    <a:solidFill>
                      <a:srgbClr val="000000"/>
                    </a:solidFill>
                    <a:latin typeface="Arial (body)"/>
                  </a:rPr>
                  <a:t>(4) A small </a:t>
                </a:r>
                <a:r>
                  <a:rPr lang="en-US" sz="1800" i="1" dirty="0">
                    <a:solidFill>
                      <a:srgbClr val="000000"/>
                    </a:solidFill>
                    <a:latin typeface="Arial (body)"/>
                  </a:rPr>
                  <a:t>p</a:t>
                </a:r>
                <a:r>
                  <a:rPr lang="en-US" sz="1800" dirty="0">
                    <a:solidFill>
                      <a:srgbClr val="000000"/>
                    </a:solidFill>
                    <a:latin typeface="Arial (body)"/>
                  </a:rPr>
                  <a:t>-value indicates strong evidence</a:t>
                </a:r>
                <a:r>
                  <a:rPr lang="en-AU" sz="1800" dirty="0">
                    <a:latin typeface="Arial (body)"/>
                  </a:rPr>
                  <a:t> against the null hypothesis.</a:t>
                </a:r>
                <a:endParaRPr lang="en-US" sz="1800" dirty="0">
                  <a:latin typeface="Arial (body)"/>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0"/>
              </p:nvPr>
            </p:nvSpPr>
            <p:spPr>
              <a:xfrm>
                <a:off x="6128186" y="123478"/>
                <a:ext cx="2896348" cy="4613646"/>
              </a:xfrm>
              <a:blipFill>
                <a:blip r:embed="rId2"/>
                <a:stretch>
                  <a:fillRect l="-4842" t="-1717" r="-5474"/>
                </a:stretch>
              </a:blipFill>
            </p:spPr>
            <p:txBody>
              <a:bodyPr/>
              <a:lstStyle/>
              <a:p>
                <a:r>
                  <a:rPr lang="en-AU">
                    <a:noFill/>
                  </a:rPr>
                  <a:t> </a:t>
                </a:r>
              </a:p>
            </p:txBody>
          </p:sp>
        </mc:Fallback>
      </mc:AlternateContent>
      <p:grpSp>
        <p:nvGrpSpPr>
          <p:cNvPr id="19" name="Group 18"/>
          <p:cNvGrpSpPr/>
          <p:nvPr/>
        </p:nvGrpSpPr>
        <p:grpSpPr>
          <a:xfrm>
            <a:off x="196116" y="987574"/>
            <a:ext cx="5932070" cy="3938994"/>
            <a:chOff x="196116" y="987574"/>
            <a:chExt cx="5932070" cy="3938994"/>
          </a:xfrm>
        </p:grpSpPr>
        <p:grpSp>
          <p:nvGrpSpPr>
            <p:cNvPr id="10" name="Group 9">
              <a:extLst>
                <a:ext uri="{FF2B5EF4-FFF2-40B4-BE49-F238E27FC236}">
                  <a16:creationId xmlns:a16="http://schemas.microsoft.com/office/drawing/2014/main" id="{8B6B9177-AC60-42CB-BD9E-8F99438522FC}"/>
                </a:ext>
              </a:extLst>
            </p:cNvPr>
            <p:cNvGrpSpPr/>
            <p:nvPr/>
          </p:nvGrpSpPr>
          <p:grpSpPr>
            <a:xfrm>
              <a:off x="248161" y="987574"/>
              <a:ext cx="5880025" cy="3938994"/>
              <a:chOff x="2811537" y="1702984"/>
              <a:chExt cx="5880025" cy="3938994"/>
            </a:xfrm>
          </p:grpSpPr>
          <p:pic>
            <p:nvPicPr>
              <p:cNvPr id="11" name="Picture 10">
                <a:extLst>
                  <a:ext uri="{FF2B5EF4-FFF2-40B4-BE49-F238E27FC236}">
                    <a16:creationId xmlns:a16="http://schemas.microsoft.com/office/drawing/2014/main" id="{C3523781-B5AD-41BA-AE04-1524CF6C0288}"/>
                  </a:ext>
                </a:extLst>
              </p:cNvPr>
              <p:cNvPicPr>
                <a:picLocks noChangeAspect="1"/>
              </p:cNvPicPr>
              <p:nvPr/>
            </p:nvPicPr>
            <p:blipFill>
              <a:blip r:embed="rId3"/>
              <a:stretch>
                <a:fillRect/>
              </a:stretch>
            </p:blipFill>
            <p:spPr>
              <a:xfrm>
                <a:off x="2811537" y="1702984"/>
                <a:ext cx="5880025" cy="3938994"/>
              </a:xfrm>
              <a:prstGeom prst="rect">
                <a:avLst/>
              </a:prstGeom>
            </p:spPr>
          </p:pic>
          <p:sp>
            <p:nvSpPr>
              <p:cNvPr id="12" name="Freeform: Shape 13">
                <a:extLst>
                  <a:ext uri="{FF2B5EF4-FFF2-40B4-BE49-F238E27FC236}">
                    <a16:creationId xmlns:a16="http://schemas.microsoft.com/office/drawing/2014/main" id="{66275EF6-ED70-4356-AC0A-F712C37D9AC8}"/>
                  </a:ext>
                </a:extLst>
              </p:cNvPr>
              <p:cNvSpPr/>
              <p:nvPr/>
            </p:nvSpPr>
            <p:spPr>
              <a:xfrm>
                <a:off x="7905693" y="4071938"/>
                <a:ext cx="338195" cy="252430"/>
              </a:xfrm>
              <a:custGeom>
                <a:avLst/>
                <a:gdLst>
                  <a:gd name="connsiteX0" fmla="*/ 4820 w 338195"/>
                  <a:gd name="connsiteY0" fmla="*/ 0 h 252430"/>
                  <a:gd name="connsiteX1" fmla="*/ 4820 w 338195"/>
                  <a:gd name="connsiteY1" fmla="*/ 0 h 252430"/>
                  <a:gd name="connsiteX2" fmla="*/ 9582 w 338195"/>
                  <a:gd name="connsiteY2" fmla="*/ 133350 h 252430"/>
                  <a:gd name="connsiteX3" fmla="*/ 19107 w 338195"/>
                  <a:gd name="connsiteY3" fmla="*/ 171450 h 252430"/>
                  <a:gd name="connsiteX4" fmla="*/ 14345 w 338195"/>
                  <a:gd name="connsiteY4" fmla="*/ 242887 h 252430"/>
                  <a:gd name="connsiteX5" fmla="*/ 4820 w 338195"/>
                  <a:gd name="connsiteY5" fmla="*/ 252412 h 252430"/>
                  <a:gd name="connsiteX6" fmla="*/ 338195 w 338195"/>
                  <a:gd name="connsiteY6" fmla="*/ 238125 h 252430"/>
                  <a:gd name="connsiteX7" fmla="*/ 328670 w 338195"/>
                  <a:gd name="connsiteY7" fmla="*/ 119062 h 252430"/>
                  <a:gd name="connsiteX8" fmla="*/ 123882 w 338195"/>
                  <a:gd name="connsiteY8" fmla="*/ 57150 h 252430"/>
                  <a:gd name="connsiteX9" fmla="*/ 52445 w 338195"/>
                  <a:gd name="connsiteY9" fmla="*/ 28575 h 252430"/>
                  <a:gd name="connsiteX10" fmla="*/ 4820 w 338195"/>
                  <a:gd name="connsiteY10" fmla="*/ 0 h 25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8195" h="252430">
                    <a:moveTo>
                      <a:pt x="4820" y="0"/>
                    </a:moveTo>
                    <a:lnTo>
                      <a:pt x="4820" y="0"/>
                    </a:lnTo>
                    <a:cubicBezTo>
                      <a:pt x="6407" y="44450"/>
                      <a:pt x="5888" y="89025"/>
                      <a:pt x="9582" y="133350"/>
                    </a:cubicBezTo>
                    <a:cubicBezTo>
                      <a:pt x="10669" y="146396"/>
                      <a:pt x="18538" y="158371"/>
                      <a:pt x="19107" y="171450"/>
                    </a:cubicBezTo>
                    <a:cubicBezTo>
                      <a:pt x="20144" y="195293"/>
                      <a:pt x="19811" y="219656"/>
                      <a:pt x="14345" y="242887"/>
                    </a:cubicBezTo>
                    <a:cubicBezTo>
                      <a:pt x="11897" y="253293"/>
                      <a:pt x="-9317" y="252412"/>
                      <a:pt x="4820" y="252412"/>
                    </a:cubicBezTo>
                    <a:lnTo>
                      <a:pt x="338195" y="238125"/>
                    </a:lnTo>
                    <a:lnTo>
                      <a:pt x="328670" y="119062"/>
                    </a:lnTo>
                    <a:lnTo>
                      <a:pt x="123882" y="57150"/>
                    </a:lnTo>
                    <a:lnTo>
                      <a:pt x="52445" y="28575"/>
                    </a:lnTo>
                    <a:lnTo>
                      <a:pt x="4820" y="0"/>
                    </a:lnTo>
                    <a:close/>
                  </a:path>
                </a:pathLst>
              </a:cu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4">
                <a:extLst>
                  <a:ext uri="{FF2B5EF4-FFF2-40B4-BE49-F238E27FC236}">
                    <a16:creationId xmlns:a16="http://schemas.microsoft.com/office/drawing/2014/main" id="{E0C9F07B-E778-496D-8656-95756DE90CB6}"/>
                  </a:ext>
                </a:extLst>
              </p:cNvPr>
              <p:cNvSpPr/>
              <p:nvPr/>
            </p:nvSpPr>
            <p:spPr>
              <a:xfrm>
                <a:off x="3429000" y="4081463"/>
                <a:ext cx="404813" cy="233362"/>
              </a:xfrm>
              <a:custGeom>
                <a:avLst/>
                <a:gdLst>
                  <a:gd name="connsiteX0" fmla="*/ 404813 w 404813"/>
                  <a:gd name="connsiteY0" fmla="*/ 233362 h 233362"/>
                  <a:gd name="connsiteX1" fmla="*/ 400050 w 404813"/>
                  <a:gd name="connsiteY1" fmla="*/ 0 h 233362"/>
                  <a:gd name="connsiteX2" fmla="*/ 266700 w 404813"/>
                  <a:gd name="connsiteY2" fmla="*/ 42862 h 233362"/>
                  <a:gd name="connsiteX3" fmla="*/ 42863 w 404813"/>
                  <a:gd name="connsiteY3" fmla="*/ 80962 h 233362"/>
                  <a:gd name="connsiteX4" fmla="*/ 0 w 404813"/>
                  <a:gd name="connsiteY4" fmla="*/ 119062 h 233362"/>
                  <a:gd name="connsiteX5" fmla="*/ 4763 w 404813"/>
                  <a:gd name="connsiteY5" fmla="*/ 214312 h 233362"/>
                  <a:gd name="connsiteX6" fmla="*/ 166688 w 404813"/>
                  <a:gd name="connsiteY6" fmla="*/ 209550 h 233362"/>
                  <a:gd name="connsiteX7" fmla="*/ 404813 w 404813"/>
                  <a:gd name="connsiteY7" fmla="*/ 233362 h 2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813" h="233362">
                    <a:moveTo>
                      <a:pt x="404813" y="233362"/>
                    </a:moveTo>
                    <a:cubicBezTo>
                      <a:pt x="403225" y="155575"/>
                      <a:pt x="401638" y="77787"/>
                      <a:pt x="400050" y="0"/>
                    </a:cubicBezTo>
                    <a:lnTo>
                      <a:pt x="266700" y="42862"/>
                    </a:lnTo>
                    <a:lnTo>
                      <a:pt x="42863" y="80962"/>
                    </a:lnTo>
                    <a:lnTo>
                      <a:pt x="0" y="119062"/>
                    </a:lnTo>
                    <a:lnTo>
                      <a:pt x="4763" y="214312"/>
                    </a:lnTo>
                    <a:lnTo>
                      <a:pt x="166688" y="209550"/>
                    </a:lnTo>
                    <a:lnTo>
                      <a:pt x="404813" y="233362"/>
                    </a:lnTo>
                    <a:close/>
                  </a:path>
                </a:pathLst>
              </a:cu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FADB01D-75C5-4E66-A7C3-CED82911D695}"/>
                    </a:ext>
                  </a:extLst>
                </p:cNvPr>
                <p:cNvSpPr/>
                <p:nvPr/>
              </p:nvSpPr>
              <p:spPr>
                <a:xfrm>
                  <a:off x="196116" y="3597900"/>
                  <a:ext cx="1210203" cy="614848"/>
                </a:xfrm>
                <a:prstGeom prst="rect">
                  <a:avLst/>
                </a:prstGeom>
              </p:spPr>
              <p:txBody>
                <a:bodyPr wrap="none">
                  <a:spAutoFit/>
                </a:bodyPr>
                <a:lstStyle/>
                <a:p>
                  <a:pPr defTabSz="457200" eaLnBrk="1" fontAlgn="auto" hangingPunct="1">
                    <a:spcBef>
                      <a:spcPts val="0"/>
                    </a:spcBef>
                    <a:spcAft>
                      <a:spcPts val="0"/>
                    </a:spcAft>
                  </a:pPr>
                  <a:r>
                    <a:rPr lang="en-AU" dirty="0">
                      <a:solidFill>
                        <a:srgbClr val="000000"/>
                      </a:solidFill>
                      <a:latin typeface="Calibri" panose="020F0502020204030204"/>
                      <a:ea typeface="+mn-ea"/>
                      <a:cs typeface="+mn-cs"/>
                    </a:rPr>
                    <a:t>Area= </a:t>
                  </a:r>
                  <a14:m>
                    <m:oMath xmlns:m="http://schemas.openxmlformats.org/officeDocument/2006/math">
                      <m:f>
                        <m:fPr>
                          <m:ctrlPr>
                            <a:rPr lang="en-AU" i="1">
                              <a:solidFill>
                                <a:srgbClr val="FF0000"/>
                              </a:solidFill>
                              <a:latin typeface="Cambria Math" panose="02040503050406030204" pitchFamily="18" charset="0"/>
                              <a:ea typeface="+mn-ea"/>
                              <a:cs typeface="+mn-cs"/>
                            </a:rPr>
                          </m:ctrlPr>
                        </m:fPr>
                        <m:num>
                          <m:r>
                            <a:rPr lang="en-AU" i="1">
                              <a:solidFill>
                                <a:srgbClr val="FF0000"/>
                              </a:solidFill>
                              <a:latin typeface="Cambria Math" panose="02040503050406030204" pitchFamily="18" charset="0"/>
                              <a:ea typeface="+mn-ea"/>
                              <a:cs typeface="+mn-cs"/>
                            </a:rPr>
                            <m:t>𝑃</m:t>
                          </m:r>
                        </m:num>
                        <m:den>
                          <m:r>
                            <a:rPr lang="en-AU" i="1">
                              <a:solidFill>
                                <a:srgbClr val="FF0000"/>
                              </a:solidFill>
                              <a:latin typeface="Cambria Math" panose="02040503050406030204" pitchFamily="18" charset="0"/>
                              <a:ea typeface="+mn-ea"/>
                              <a:cs typeface="+mn-cs"/>
                            </a:rPr>
                            <m:t>2</m:t>
                          </m:r>
                        </m:den>
                      </m:f>
                    </m:oMath>
                  </a14:m>
                  <a:r>
                    <a:rPr lang="en-AU" dirty="0">
                      <a:solidFill>
                        <a:srgbClr val="000000"/>
                      </a:solidFill>
                      <a:latin typeface="Calibri" panose="020F0502020204030204"/>
                      <a:ea typeface="+mn-ea"/>
                      <a:cs typeface="+mn-cs"/>
                    </a:rPr>
                    <a:t> </a:t>
                  </a:r>
                </a:p>
              </p:txBody>
            </p:sp>
          </mc:Choice>
          <mc:Fallback xmlns="">
            <p:sp>
              <p:nvSpPr>
                <p:cNvPr id="14" name="Rectangle 13">
                  <a:extLst>
                    <a:ext uri="{FF2B5EF4-FFF2-40B4-BE49-F238E27FC236}">
                      <a16:creationId xmlns:a16="http://schemas.microsoft.com/office/drawing/2014/main" xmlns:a14="http://schemas.microsoft.com/office/drawing/2010/main" xmlns="" id="{7FADB01D-75C5-4E66-A7C3-CED82911D695}"/>
                    </a:ext>
                  </a:extLst>
                </p:cNvPr>
                <p:cNvSpPr>
                  <a:spLocks noRot="1" noChangeAspect="1" noMove="1" noResize="1" noEditPoints="1" noAdjustHandles="1" noChangeArrowheads="1" noChangeShapeType="1" noTextEdit="1"/>
                </p:cNvSpPr>
                <p:nvPr/>
              </p:nvSpPr>
              <p:spPr>
                <a:xfrm>
                  <a:off x="196116" y="3597900"/>
                  <a:ext cx="1210203" cy="614848"/>
                </a:xfrm>
                <a:prstGeom prst="rect">
                  <a:avLst/>
                </a:prstGeom>
                <a:blipFill rotWithShape="0">
                  <a:blip r:embed="rId4"/>
                  <a:stretch>
                    <a:fillRect l="-7538" b="-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3BECA67-E91E-46AE-B64F-F0CBA5DD2F8F}"/>
                    </a:ext>
                  </a:extLst>
                </p:cNvPr>
                <p:cNvSpPr/>
                <p:nvPr/>
              </p:nvSpPr>
              <p:spPr>
                <a:xfrm>
                  <a:off x="5668938" y="3353912"/>
                  <a:ext cx="350481" cy="484172"/>
                </a:xfrm>
                <a:prstGeom prst="rect">
                  <a:avLst/>
                </a:prstGeom>
              </p:spPr>
              <p:txBody>
                <a:bodyPr wrap="none">
                  <a:spAutoFit/>
                </a:bodyPr>
                <a:lstStyle/>
                <a:p>
                  <a:pPr defTabSz="457200" eaLnBrk="1" fontAlgn="auto" hangingPunct="1">
                    <a:spcBef>
                      <a:spcPts val="0"/>
                    </a:spcBef>
                    <a:spcAft>
                      <a:spcPts val="0"/>
                    </a:spcAft>
                  </a:pPr>
                  <a14:m>
                    <m:oMath xmlns:m="http://schemas.openxmlformats.org/officeDocument/2006/math">
                      <m:f>
                        <m:fPr>
                          <m:ctrlPr>
                            <a:rPr lang="en-AU" sz="1800" i="1">
                              <a:solidFill>
                                <a:srgbClr val="FF0000"/>
                              </a:solidFill>
                              <a:latin typeface="Cambria Math" panose="02040503050406030204" pitchFamily="18" charset="0"/>
                              <a:ea typeface="+mn-ea"/>
                              <a:cs typeface="+mn-cs"/>
                            </a:rPr>
                          </m:ctrlPr>
                        </m:fPr>
                        <m:num>
                          <m:r>
                            <a:rPr lang="en-AU" sz="1800" i="1">
                              <a:solidFill>
                                <a:srgbClr val="FF0000"/>
                              </a:solidFill>
                              <a:latin typeface="Cambria Math" panose="02040503050406030204" pitchFamily="18" charset="0"/>
                              <a:ea typeface="+mn-ea"/>
                              <a:cs typeface="+mn-cs"/>
                            </a:rPr>
                            <m:t>𝑃</m:t>
                          </m:r>
                        </m:num>
                        <m:den>
                          <m:r>
                            <a:rPr lang="en-AU" sz="1800" i="1">
                              <a:solidFill>
                                <a:srgbClr val="FF0000"/>
                              </a:solidFill>
                              <a:latin typeface="Cambria Math" panose="02040503050406030204" pitchFamily="18" charset="0"/>
                              <a:ea typeface="+mn-ea"/>
                              <a:cs typeface="+mn-cs"/>
                            </a:rPr>
                            <m:t>2</m:t>
                          </m:r>
                        </m:den>
                      </m:f>
                    </m:oMath>
                  </a14:m>
                  <a:r>
                    <a:rPr lang="en-AU" sz="1800" dirty="0">
                      <a:solidFill>
                        <a:srgbClr val="000000"/>
                      </a:solidFill>
                      <a:latin typeface="Calibri" panose="020F0502020204030204"/>
                      <a:ea typeface="+mn-ea"/>
                      <a:cs typeface="+mn-cs"/>
                    </a:rPr>
                    <a:t> </a:t>
                  </a:r>
                </a:p>
              </p:txBody>
            </p:sp>
          </mc:Choice>
          <mc:Fallback xmlns="">
            <p:sp>
              <p:nvSpPr>
                <p:cNvPr id="15" name="Rectangle 14">
                  <a:extLst>
                    <a:ext uri="{FF2B5EF4-FFF2-40B4-BE49-F238E27FC236}">
                      <a16:creationId xmlns:a16="http://schemas.microsoft.com/office/drawing/2014/main" xmlns:a14="http://schemas.microsoft.com/office/drawing/2010/main" xmlns="" id="{F3BECA67-E91E-46AE-B64F-F0CBA5DD2F8F}"/>
                    </a:ext>
                  </a:extLst>
                </p:cNvPr>
                <p:cNvSpPr>
                  <a:spLocks noRot="1" noChangeAspect="1" noMove="1" noResize="1" noEditPoints="1" noAdjustHandles="1" noChangeArrowheads="1" noChangeShapeType="1" noTextEdit="1"/>
                </p:cNvSpPr>
                <p:nvPr/>
              </p:nvSpPr>
              <p:spPr>
                <a:xfrm>
                  <a:off x="5668938" y="3353912"/>
                  <a:ext cx="350481" cy="484172"/>
                </a:xfrm>
                <a:prstGeom prst="rect">
                  <a:avLst/>
                </a:prstGeom>
                <a:blipFill rotWithShape="0">
                  <a:blip r:embed="rId5"/>
                  <a:stretch>
                    <a:fillRect b="-1250"/>
                  </a:stretch>
                </a:blipFill>
              </p:spPr>
              <p:txBody>
                <a:bodyPr/>
                <a:lstStyle/>
                <a:p>
                  <a:r>
                    <a:rPr lang="en-US">
                      <a:noFill/>
                    </a:rPr>
                    <a:t> </a:t>
                  </a:r>
                </a:p>
              </p:txBody>
            </p:sp>
          </mc:Fallback>
        </mc:AlternateContent>
        <p:sp>
          <p:nvSpPr>
            <p:cNvPr id="16" name="Rectangle 15"/>
            <p:cNvSpPr/>
            <p:nvPr/>
          </p:nvSpPr>
          <p:spPr>
            <a:xfrm>
              <a:off x="4644008" y="3651870"/>
              <a:ext cx="698309"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376165" y="3685376"/>
              <a:ext cx="698309"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283968" y="1923678"/>
              <a:ext cx="504056" cy="324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0917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503D6C9-FBB9-46CD-AB55-0771D8E0A57A}"/>
                  </a:ext>
                </a:extLst>
              </p:cNvPr>
              <p:cNvSpPr>
                <a:spLocks noGrp="1"/>
              </p:cNvSpPr>
              <p:nvPr>
                <p:ph type="title"/>
              </p:nvPr>
            </p:nvSpPr>
            <p:spPr>
              <a:xfrm>
                <a:off x="468313" y="361950"/>
                <a:ext cx="8229600" cy="498791"/>
              </a:xfrm>
            </p:spPr>
            <p:txBody>
              <a:bodyPr/>
              <a:lstStyle/>
              <a:p>
                <a:r>
                  <a:rPr lang="en-AU" dirty="0"/>
                  <a:t>Does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𝑥</m:t>
                        </m:r>
                      </m:e>
                      <m:sub>
                        <m:r>
                          <a:rPr lang="en-AU" b="0" i="1">
                            <a:latin typeface="Cambria Math" panose="02040503050406030204" pitchFamily="18" charset="0"/>
                            <a:ea typeface="Cambria Math" panose="02040503050406030204" pitchFamily="18" charset="0"/>
                          </a:rPr>
                          <m:t>𝑗</m:t>
                        </m:r>
                      </m:sub>
                    </m:sSub>
                  </m:oMath>
                </a14:m>
                <a:r>
                  <a:rPr lang="en-AU" dirty="0"/>
                  <a:t> affect Y significantly?</a:t>
                </a:r>
              </a:p>
            </p:txBody>
          </p:sp>
        </mc:Choice>
        <mc:Fallback xmlns="">
          <p:sp>
            <p:nvSpPr>
              <p:cNvPr id="2" name="Title 1">
                <a:extLst>
                  <a:ext uri="{FF2B5EF4-FFF2-40B4-BE49-F238E27FC236}">
                    <a16:creationId xmlns:a16="http://schemas.microsoft.com/office/drawing/2014/main" id="{A503D6C9-FBB9-46CD-AB55-0771D8E0A57A}"/>
                  </a:ext>
                </a:extLst>
              </p:cNvPr>
              <p:cNvSpPr>
                <a:spLocks noGrp="1" noRot="1" noChangeAspect="1" noMove="1" noResize="1" noEditPoints="1" noAdjustHandles="1" noChangeArrowheads="1" noChangeShapeType="1" noTextEdit="1"/>
              </p:cNvSpPr>
              <p:nvPr>
                <p:ph type="title"/>
              </p:nvPr>
            </p:nvSpPr>
            <p:spPr>
              <a:xfrm>
                <a:off x="468313" y="361950"/>
                <a:ext cx="8229600" cy="498791"/>
              </a:xfrm>
              <a:blipFill>
                <a:blip r:embed="rId2"/>
                <a:stretch>
                  <a:fillRect l="-2889" t="-25610" b="-37805"/>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A93BA0D4-DA16-4668-8222-B25027A415B4}"/>
                  </a:ext>
                </a:extLst>
              </p:cNvPr>
              <p:cNvSpPr>
                <a:spLocks noGrp="1"/>
              </p:cNvSpPr>
              <p:nvPr>
                <p:ph type="body" idx="10"/>
              </p:nvPr>
            </p:nvSpPr>
            <p:spPr>
              <a:xfrm>
                <a:off x="468313" y="1131888"/>
                <a:ext cx="8208962" cy="3095625"/>
              </a:xfrm>
            </p:spPr>
            <p:txBody>
              <a:bodyPr/>
              <a:lstStyle/>
              <a:p>
                <a:r>
                  <a:rPr lang="en-AU" sz="2400" dirty="0"/>
                  <a:t> </a:t>
                </a:r>
                <a14:m>
                  <m:oMath xmlns:m="http://schemas.openxmlformats.org/officeDocument/2006/math">
                    <m:r>
                      <a:rPr lang="en-AU" sz="2400" i="1">
                        <a:latin typeface="Cambria Math" panose="02040503050406030204" pitchFamily="18" charset="0"/>
                      </a:rPr>
                      <m:t>𝑌</m:t>
                    </m:r>
                    <m:r>
                      <a:rPr lang="en-AU" sz="2400" i="1">
                        <a:latin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0</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1</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𝑗</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𝑗</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𝛽</m:t>
                        </m:r>
                      </m:e>
                      <m:sub>
                        <m:r>
                          <a:rPr lang="en-AU" sz="2400" i="1">
                            <a:latin typeface="Cambria Math" panose="02040503050406030204" pitchFamily="18" charset="0"/>
                            <a:ea typeface="Cambria Math" panose="02040503050406030204" pitchFamily="18" charset="0"/>
                          </a:rPr>
                          <m:t>𝑘</m:t>
                        </m:r>
                      </m:sub>
                    </m:sSub>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𝑘</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𝜀</m:t>
                    </m:r>
                  </m:oMath>
                </a14:m>
                <a:endParaRPr lang="en-AU" sz="2400" dirty="0">
                  <a:ea typeface="Cambria Math" panose="02040503050406030204" pitchFamily="18" charset="0"/>
                </a:endParaRPr>
              </a:p>
              <a:p>
                <a:r>
                  <a:rPr lang="en-US" sz="2400" dirty="0"/>
                  <a:t>We will say that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𝑥</m:t>
                        </m:r>
                      </m:e>
                      <m:sub>
                        <m:r>
                          <a:rPr lang="en-AU" sz="2400" i="1">
                            <a:latin typeface="Cambria Math" panose="02040503050406030204" pitchFamily="18" charset="0"/>
                            <a:ea typeface="Cambria Math" panose="02040503050406030204" pitchFamily="18" charset="0"/>
                          </a:rPr>
                          <m:t>𝑗</m:t>
                        </m:r>
                      </m:sub>
                    </m:sSub>
                  </m:oMath>
                </a14:m>
                <a:r>
                  <a:rPr lang="en-AU" sz="2400" dirty="0"/>
                  <a:t> affect Y significantly, </a:t>
                </a:r>
              </a:p>
              <a:p>
                <a:r>
                  <a:rPr lang="en-AU" sz="2400" dirty="0"/>
                  <a:t>	when P-value &lt; significance level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rPr>
                      <m:t>𝛼</m:t>
                    </m:r>
                    <m:r>
                      <a:rPr lang="en-AU" sz="2400" b="0" i="0" smtClean="0">
                        <a:solidFill>
                          <a:srgbClr val="000000"/>
                        </a:solidFill>
                        <a:latin typeface="Cambria Math" panose="02040503050406030204" pitchFamily="18" charset="0"/>
                        <a:ea typeface="Cambria Math" panose="02040503050406030204" pitchFamily="18" charset="0"/>
                      </a:rPr>
                      <m:t>.</m:t>
                    </m:r>
                  </m:oMath>
                </a14:m>
                <a:r>
                  <a:rPr lang="en-AU" sz="2400" dirty="0"/>
                  <a:t> </a:t>
                </a:r>
              </a:p>
              <a:p>
                <a:r>
                  <a:rPr lang="en-AU" sz="2400" dirty="0"/>
                  <a:t>In this class, let’s use </a:t>
                </a:r>
                <a14:m>
                  <m:oMath xmlns:m="http://schemas.openxmlformats.org/officeDocument/2006/math">
                    <m:r>
                      <a:rPr lang="en-US" sz="2400" i="1">
                        <a:solidFill>
                          <a:srgbClr val="000000"/>
                        </a:solidFill>
                        <a:latin typeface="Cambria Math" panose="02040503050406030204" pitchFamily="18" charset="0"/>
                        <a:ea typeface="Cambria Math" panose="02040503050406030204" pitchFamily="18" charset="0"/>
                      </a:rPr>
                      <m:t>𝛼</m:t>
                    </m:r>
                    <m:r>
                      <a:rPr lang="en-US" sz="2400" i="1">
                        <a:solidFill>
                          <a:srgbClr val="000000"/>
                        </a:solidFill>
                        <a:latin typeface="Cambria Math" panose="02040503050406030204" pitchFamily="18" charset="0"/>
                        <a:ea typeface="Cambria Math" panose="02040503050406030204" pitchFamily="18" charset="0"/>
                      </a:rPr>
                      <m:t>=0.1</m:t>
                    </m:r>
                  </m:oMath>
                </a14:m>
                <a:endParaRPr lang="en-AU" sz="2400" dirty="0"/>
              </a:p>
            </p:txBody>
          </p:sp>
        </mc:Choice>
        <mc:Fallback xmlns="">
          <p:sp>
            <p:nvSpPr>
              <p:cNvPr id="4" name="Text Placeholder 2">
                <a:extLst>
                  <a:ext uri="{FF2B5EF4-FFF2-40B4-BE49-F238E27FC236}">
                    <a16:creationId xmlns:a16="http://schemas.microsoft.com/office/drawing/2014/main" id="{A93BA0D4-DA16-4668-8222-B25027A415B4}"/>
                  </a:ext>
                </a:extLst>
              </p:cNvPr>
              <p:cNvSpPr>
                <a:spLocks noGrp="1" noRot="1" noChangeAspect="1" noMove="1" noResize="1" noEditPoints="1" noAdjustHandles="1" noChangeArrowheads="1" noChangeShapeType="1" noTextEdit="1"/>
              </p:cNvSpPr>
              <p:nvPr>
                <p:ph type="body" idx="10"/>
              </p:nvPr>
            </p:nvSpPr>
            <p:spPr>
              <a:xfrm>
                <a:off x="468313" y="1131888"/>
                <a:ext cx="8208962" cy="3095625"/>
              </a:xfrm>
              <a:blipFill>
                <a:blip r:embed="rId3"/>
                <a:stretch>
                  <a:fillRect l="-2303"/>
                </a:stretch>
              </a:blipFill>
            </p:spPr>
            <p:txBody>
              <a:bodyPr/>
              <a:lstStyle/>
              <a:p>
                <a:r>
                  <a:rPr lang="en-AU">
                    <a:noFill/>
                  </a:rPr>
                  <a:t> </a:t>
                </a:r>
              </a:p>
            </p:txBody>
          </p:sp>
        </mc:Fallback>
      </mc:AlternateContent>
    </p:spTree>
    <p:extLst>
      <p:ext uri="{BB962C8B-B14F-4D97-AF65-F5344CB8AC3E}">
        <p14:creationId xmlns:p14="http://schemas.microsoft.com/office/powerpoint/2010/main" val="1627694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ABDA-53BE-4260-A097-512467E12B0C}"/>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9BC8EEBC-F235-48B2-81A0-34B04EC65EE6}"/>
              </a:ext>
            </a:extLst>
          </p:cNvPr>
          <p:cNvSpPr>
            <a:spLocks noGrp="1"/>
          </p:cNvSpPr>
          <p:nvPr>
            <p:ph type="body" idx="10"/>
          </p:nvPr>
        </p:nvSpPr>
        <p:spPr>
          <a:xfrm>
            <a:off x="1187624" y="1779662"/>
            <a:ext cx="6768752" cy="2304256"/>
          </a:xfrm>
        </p:spPr>
        <p:txBody>
          <a:bodyPr/>
          <a:lstStyle/>
          <a:p>
            <a:pPr marL="0" indent="0"/>
            <a:r>
              <a:rPr lang="en-US" sz="2400" dirty="0"/>
              <a:t>4. Regression:</a:t>
            </a:r>
          </a:p>
          <a:p>
            <a:pPr marL="784225" lvl="2" indent="-514350">
              <a:buFont typeface="+mj-lt"/>
              <a:buAutoNum type="arabicParenR"/>
            </a:pPr>
            <a:r>
              <a:rPr lang="en-US" sz="2000" dirty="0">
                <a:solidFill>
                  <a:schemeClr val="bg1">
                    <a:lumMod val="85000"/>
                  </a:schemeClr>
                </a:solidFill>
              </a:rPr>
              <a:t>Data coding &amp; Interpretation for categorial variable </a:t>
            </a:r>
          </a:p>
          <a:p>
            <a:pPr marL="784225" lvl="2" indent="-514350">
              <a:buFont typeface="+mj-lt"/>
              <a:buAutoNum type="arabicParenR"/>
            </a:pPr>
            <a:r>
              <a:rPr lang="en-US" sz="2000" dirty="0">
                <a:solidFill>
                  <a:schemeClr val="bg1">
                    <a:lumMod val="85000"/>
                  </a:schemeClr>
                </a:solidFill>
              </a:rPr>
              <a:t>P-value for testing the significance of effect </a:t>
            </a:r>
          </a:p>
          <a:p>
            <a:pPr marL="784225" lvl="2" indent="-514350">
              <a:buFont typeface="+mj-lt"/>
              <a:buAutoNum type="arabicParenR"/>
            </a:pPr>
            <a:r>
              <a:rPr lang="en-AU" sz="2000" dirty="0"/>
              <a:t>Analysis: outliers, control X variables</a:t>
            </a:r>
          </a:p>
        </p:txBody>
      </p:sp>
    </p:spTree>
    <p:extLst>
      <p:ext uri="{BB962C8B-B14F-4D97-AF65-F5344CB8AC3E}">
        <p14:creationId xmlns:p14="http://schemas.microsoft.com/office/powerpoint/2010/main" val="373173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r>
              <a:rPr lang="en-US" dirty="0"/>
              <a:t>Result using all the data</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a:xfrm>
                <a:off x="3923928" y="2039898"/>
                <a:ext cx="5041379" cy="1656184"/>
              </a:xfrm>
            </p:spPr>
            <p:txBody>
              <a:bodyPr/>
              <a:lstStyle/>
              <a:p>
                <a:pPr marL="0" indent="0"/>
                <a:r>
                  <a:rPr lang="en-US" sz="2400" dirty="0"/>
                  <a:t>Even significance level </a:t>
                </a:r>
                <a14:m>
                  <m:oMath xmlns:m="http://schemas.openxmlformats.org/officeDocument/2006/math">
                    <m:r>
                      <a:rPr lang="en-AU" sz="2400" i="1">
                        <a:latin typeface="Cambria Math" panose="02040503050406030204" pitchFamily="18" charset="0"/>
                        <a:ea typeface="Cambria Math" panose="02040503050406030204" pitchFamily="18" charset="0"/>
                      </a:rPr>
                      <m:t>𝛼</m:t>
                    </m:r>
                    <m:r>
                      <a:rPr lang="en-AU" sz="2400" b="0" i="1" smtClean="0">
                        <a:latin typeface="Cambria Math" panose="02040503050406030204" pitchFamily="18" charset="0"/>
                        <a:ea typeface="Cambria Math" panose="02040503050406030204" pitchFamily="18" charset="0"/>
                      </a:rPr>
                      <m:t>=0.1</m:t>
                    </m:r>
                  </m:oMath>
                </a14:m>
                <a:r>
                  <a:rPr lang="en-US" sz="2400" dirty="0"/>
                  <a:t>, no focal X variable except control variables is significant.</a:t>
                </a:r>
              </a:p>
              <a:p>
                <a:pPr marL="0" indent="0"/>
                <a:r>
                  <a:rPr lang="en-US" sz="2400" dirty="0"/>
                  <a:t>What is wrong???</a:t>
                </a:r>
              </a:p>
            </p:txBody>
          </p:sp>
        </mc:Choice>
        <mc:Fallback xmlns="">
          <p:sp>
            <p:nvSpPr>
              <p:cNvPr id="3" name="Text Placeholder 2">
                <a:extLst>
                  <a:ext uri="{FF2B5EF4-FFF2-40B4-BE49-F238E27FC236}">
                    <a16:creationId xmlns:a16="http://schemas.microsoft.com/office/drawing/2014/main" id="{2BC0354E-E975-4C1C-8CF4-03BB99911D2A}"/>
                  </a:ext>
                </a:extLst>
              </p:cNvPr>
              <p:cNvSpPr>
                <a:spLocks noGrp="1" noRot="1" noChangeAspect="1" noMove="1" noResize="1" noEditPoints="1" noAdjustHandles="1" noChangeArrowheads="1" noChangeShapeType="1" noTextEdit="1"/>
              </p:cNvSpPr>
              <p:nvPr>
                <p:ph type="body" idx="10"/>
              </p:nvPr>
            </p:nvSpPr>
            <p:spPr>
              <a:xfrm>
                <a:off x="3923928" y="2039898"/>
                <a:ext cx="5041379" cy="1656184"/>
              </a:xfrm>
              <a:blipFill>
                <a:blip r:embed="rId2"/>
                <a:stretch>
                  <a:fillRect l="-3748" t="-5535" b="-9225"/>
                </a:stretch>
              </a:blipFill>
            </p:spPr>
            <p:txBody>
              <a:bodyPr/>
              <a:lstStyle/>
              <a:p>
                <a:r>
                  <a:rPr lang="en-AU">
                    <a:noFill/>
                  </a:rPr>
                  <a:t> </a:t>
                </a:r>
              </a:p>
            </p:txBody>
          </p:sp>
        </mc:Fallback>
      </mc:AlternateContent>
      <p:grpSp>
        <p:nvGrpSpPr>
          <p:cNvPr id="10" name="Group 9">
            <a:extLst>
              <a:ext uri="{FF2B5EF4-FFF2-40B4-BE49-F238E27FC236}">
                <a16:creationId xmlns:a16="http://schemas.microsoft.com/office/drawing/2014/main" id="{34345F87-3A56-41F1-81AD-CEC668AB73D6}"/>
              </a:ext>
            </a:extLst>
          </p:cNvPr>
          <p:cNvGrpSpPr/>
          <p:nvPr/>
        </p:nvGrpSpPr>
        <p:grpSpPr>
          <a:xfrm>
            <a:off x="467480" y="1059582"/>
            <a:ext cx="2593461" cy="3867894"/>
            <a:chOff x="3058659" y="0"/>
            <a:chExt cx="3667418" cy="5143500"/>
          </a:xfrm>
        </p:grpSpPr>
        <p:pic>
          <p:nvPicPr>
            <p:cNvPr id="8" name="Picture 7">
              <a:extLst>
                <a:ext uri="{FF2B5EF4-FFF2-40B4-BE49-F238E27FC236}">
                  <a16:creationId xmlns:a16="http://schemas.microsoft.com/office/drawing/2014/main" id="{DA37FAF1-183E-4091-8E2B-78C4EBB1B067}"/>
                </a:ext>
              </a:extLst>
            </p:cNvPr>
            <p:cNvPicPr>
              <a:picLocks noChangeAspect="1"/>
            </p:cNvPicPr>
            <p:nvPr/>
          </p:nvPicPr>
          <p:blipFill>
            <a:blip r:embed="rId3"/>
            <a:stretch>
              <a:fillRect/>
            </a:stretch>
          </p:blipFill>
          <p:spPr>
            <a:xfrm>
              <a:off x="3058659" y="0"/>
              <a:ext cx="3026681" cy="5143500"/>
            </a:xfrm>
            <a:prstGeom prst="rect">
              <a:avLst/>
            </a:prstGeom>
          </p:spPr>
        </p:pic>
        <p:pic>
          <p:nvPicPr>
            <p:cNvPr id="9" name="Picture 8">
              <a:extLst>
                <a:ext uri="{FF2B5EF4-FFF2-40B4-BE49-F238E27FC236}">
                  <a16:creationId xmlns:a16="http://schemas.microsoft.com/office/drawing/2014/main" id="{3DDBEDF9-6E33-428F-9914-3DD1C8352D65}"/>
                </a:ext>
              </a:extLst>
            </p:cNvPr>
            <p:cNvPicPr>
              <a:picLocks noChangeAspect="1"/>
            </p:cNvPicPr>
            <p:nvPr/>
          </p:nvPicPr>
          <p:blipFill>
            <a:blip r:embed="rId4"/>
            <a:stretch>
              <a:fillRect/>
            </a:stretch>
          </p:blipFill>
          <p:spPr>
            <a:xfrm>
              <a:off x="6116336" y="7620"/>
              <a:ext cx="609741" cy="5092030"/>
            </a:xfrm>
            <a:prstGeom prst="rect">
              <a:avLst/>
            </a:prstGeom>
          </p:spPr>
        </p:pic>
      </p:grpSp>
      <p:sp>
        <p:nvSpPr>
          <p:cNvPr id="11" name="Right Brace 10">
            <a:extLst>
              <a:ext uri="{FF2B5EF4-FFF2-40B4-BE49-F238E27FC236}">
                <a16:creationId xmlns:a16="http://schemas.microsoft.com/office/drawing/2014/main" id="{562BFC66-BD61-4A05-A230-D0207382C4F4}"/>
              </a:ext>
            </a:extLst>
          </p:cNvPr>
          <p:cNvSpPr/>
          <p:nvPr/>
        </p:nvSpPr>
        <p:spPr>
          <a:xfrm>
            <a:off x="3131840" y="2067694"/>
            <a:ext cx="360040" cy="28597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 name="Rectangle 3"/>
          <p:cNvSpPr/>
          <p:nvPr/>
        </p:nvSpPr>
        <p:spPr>
          <a:xfrm>
            <a:off x="2643024" y="1571258"/>
            <a:ext cx="417304" cy="467122"/>
          </a:xfrm>
          <a:prstGeom prst="rect">
            <a:avLst/>
          </a:prstGeom>
          <a:solidFill>
            <a:schemeClr val="accent2">
              <a:alpha val="5000"/>
            </a:scheme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988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EEE9-7F66-4067-9DFD-374E5DAEF432}"/>
              </a:ext>
            </a:extLst>
          </p:cNvPr>
          <p:cNvSpPr>
            <a:spLocks noGrp="1"/>
          </p:cNvSpPr>
          <p:nvPr>
            <p:ph type="title"/>
          </p:nvPr>
        </p:nvSpPr>
        <p:spPr/>
        <p:txBody>
          <a:bodyPr/>
          <a:lstStyle/>
          <a:p>
            <a:r>
              <a:rPr lang="en-AU" dirty="0"/>
              <a:t>Investigating outliers in Y (No of like)</a:t>
            </a:r>
          </a:p>
        </p:txBody>
      </p:sp>
      <p:sp>
        <p:nvSpPr>
          <p:cNvPr id="3" name="Text Placeholder 2">
            <a:extLst>
              <a:ext uri="{FF2B5EF4-FFF2-40B4-BE49-F238E27FC236}">
                <a16:creationId xmlns:a16="http://schemas.microsoft.com/office/drawing/2014/main" id="{4D0174BC-53D7-405E-9F7C-AD9132963DF8}"/>
              </a:ext>
            </a:extLst>
          </p:cNvPr>
          <p:cNvSpPr>
            <a:spLocks noGrp="1"/>
          </p:cNvSpPr>
          <p:nvPr>
            <p:ph type="body" idx="10"/>
          </p:nvPr>
        </p:nvSpPr>
        <p:spPr>
          <a:xfrm>
            <a:off x="4757154" y="1707654"/>
            <a:ext cx="3889251" cy="2232248"/>
          </a:xfrm>
        </p:spPr>
        <p:txBody>
          <a:bodyPr/>
          <a:lstStyle/>
          <a:p>
            <a:r>
              <a:rPr lang="en-AU" dirty="0"/>
              <a:t>A few picture received lots of “like”.</a:t>
            </a:r>
          </a:p>
          <a:p>
            <a:r>
              <a:rPr lang="en-AU" dirty="0"/>
              <a:t>This may be due to unobserved “event”. For example, sometimes, company do new product launching event by spending lots of advertising cost. We don’t have X variables to capture such events. </a:t>
            </a:r>
          </a:p>
          <a:p>
            <a:r>
              <a:rPr lang="en-AU" dirty="0"/>
              <a:t>Then, one might exclude these “outliers”. </a:t>
            </a:r>
          </a:p>
        </p:txBody>
      </p:sp>
      <p:pic>
        <p:nvPicPr>
          <p:cNvPr id="4" name="Picture 3">
            <a:extLst>
              <a:ext uri="{FF2B5EF4-FFF2-40B4-BE49-F238E27FC236}">
                <a16:creationId xmlns:a16="http://schemas.microsoft.com/office/drawing/2014/main" id="{7D3F110C-D8AA-4E2B-8984-8BE85FFE507D}"/>
              </a:ext>
            </a:extLst>
          </p:cNvPr>
          <p:cNvPicPr>
            <a:picLocks noChangeAspect="1"/>
          </p:cNvPicPr>
          <p:nvPr/>
        </p:nvPicPr>
        <p:blipFill>
          <a:blip r:embed="rId2"/>
          <a:stretch>
            <a:fillRect/>
          </a:stretch>
        </p:blipFill>
        <p:spPr>
          <a:xfrm>
            <a:off x="683568" y="1347614"/>
            <a:ext cx="3553336" cy="2927731"/>
          </a:xfrm>
          <a:prstGeom prst="rect">
            <a:avLst/>
          </a:prstGeom>
        </p:spPr>
      </p:pic>
      <p:sp>
        <p:nvSpPr>
          <p:cNvPr id="5" name="Oval 4">
            <a:extLst>
              <a:ext uri="{FF2B5EF4-FFF2-40B4-BE49-F238E27FC236}">
                <a16:creationId xmlns:a16="http://schemas.microsoft.com/office/drawing/2014/main" id="{0E21004A-5FBE-40D9-A836-02584563D0B2}"/>
              </a:ext>
            </a:extLst>
          </p:cNvPr>
          <p:cNvSpPr/>
          <p:nvPr/>
        </p:nvSpPr>
        <p:spPr>
          <a:xfrm>
            <a:off x="2987824" y="2643758"/>
            <a:ext cx="1368152" cy="4619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733529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r>
              <a:rPr lang="en-US" dirty="0"/>
              <a:t>Result after excluding outliers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a:xfrm>
                <a:off x="3635895" y="2016224"/>
                <a:ext cx="5041379" cy="2211289"/>
              </a:xfrm>
            </p:spPr>
            <p:txBody>
              <a:bodyPr/>
              <a:lstStyle/>
              <a:p>
                <a:pPr marL="0" indent="0"/>
                <a:r>
                  <a:rPr lang="en-US" sz="2000" dirty="0"/>
                  <a:t>Now, 6 focal coefficients became significant.</a:t>
                </a:r>
              </a:p>
              <a:p>
                <a:pPr marL="285750" indent="-285750">
                  <a:buFontTx/>
                  <a:buChar char="-"/>
                </a:pPr>
                <a:r>
                  <a:rPr lang="en-US" sz="2000" dirty="0"/>
                  <a:t>At significance level </a:t>
                </a:r>
                <a14:m>
                  <m:oMath xmlns:m="http://schemas.openxmlformats.org/officeDocument/2006/math">
                    <m:r>
                      <a:rPr lang="en-AU" sz="2000" i="1">
                        <a:latin typeface="Cambria Math" panose="02040503050406030204" pitchFamily="18" charset="0"/>
                        <a:ea typeface="Cambria Math" panose="02040503050406030204" pitchFamily="18" charset="0"/>
                      </a:rPr>
                      <m:t>𝛼</m:t>
                    </m:r>
                    <m:r>
                      <a:rPr lang="en-AU" sz="2000" i="1">
                        <a:latin typeface="Cambria Math" panose="02040503050406030204" pitchFamily="18" charset="0"/>
                        <a:ea typeface="Cambria Math" panose="02040503050406030204" pitchFamily="18" charset="0"/>
                      </a:rPr>
                      <m:t>=0.05,</m:t>
                    </m:r>
                  </m:oMath>
                </a14:m>
                <a:r>
                  <a:rPr lang="en-US" sz="2000" dirty="0"/>
                  <a:t> 4 variables </a:t>
                </a:r>
              </a:p>
              <a:p>
                <a:pPr marL="285750" indent="-285750">
                  <a:buFontTx/>
                  <a:buChar char="-"/>
                </a:pPr>
                <a:r>
                  <a:rPr lang="en-US" sz="2000" dirty="0"/>
                  <a:t>At significance level </a:t>
                </a:r>
                <a14:m>
                  <m:oMath xmlns:m="http://schemas.openxmlformats.org/officeDocument/2006/math">
                    <m:r>
                      <a:rPr lang="en-AU" sz="2000" i="1">
                        <a:latin typeface="Cambria Math" panose="02040503050406030204" pitchFamily="18" charset="0"/>
                        <a:ea typeface="Cambria Math" panose="02040503050406030204" pitchFamily="18" charset="0"/>
                      </a:rPr>
                      <m:t>𝛼</m:t>
                    </m:r>
                    <m:r>
                      <a:rPr lang="en-AU" sz="2000" i="1">
                        <a:latin typeface="Cambria Math" panose="02040503050406030204" pitchFamily="18" charset="0"/>
                        <a:ea typeface="Cambria Math" panose="02040503050406030204" pitchFamily="18" charset="0"/>
                      </a:rPr>
                      <m:t>=0.10,</m:t>
                    </m:r>
                  </m:oMath>
                </a14:m>
                <a:r>
                  <a:rPr lang="en-US" sz="2000" dirty="0"/>
                  <a:t> 2 variables</a:t>
                </a:r>
              </a:p>
            </p:txBody>
          </p:sp>
        </mc:Choice>
        <mc:Fallback xmlns="">
          <p:sp>
            <p:nvSpPr>
              <p:cNvPr id="3" name="Text Placeholder 2">
                <a:extLst>
                  <a:ext uri="{FF2B5EF4-FFF2-40B4-BE49-F238E27FC236}">
                    <a16:creationId xmlns:a16="http://schemas.microsoft.com/office/drawing/2014/main" id="{2BC0354E-E975-4C1C-8CF4-03BB99911D2A}"/>
                  </a:ext>
                </a:extLst>
              </p:cNvPr>
              <p:cNvSpPr>
                <a:spLocks noGrp="1" noRot="1" noChangeAspect="1" noMove="1" noResize="1" noEditPoints="1" noAdjustHandles="1" noChangeArrowheads="1" noChangeShapeType="1" noTextEdit="1"/>
              </p:cNvSpPr>
              <p:nvPr>
                <p:ph type="body" idx="10"/>
              </p:nvPr>
            </p:nvSpPr>
            <p:spPr>
              <a:xfrm>
                <a:off x="3635895" y="2016224"/>
                <a:ext cx="5041379" cy="2211289"/>
              </a:xfrm>
              <a:blipFill>
                <a:blip r:embed="rId2"/>
                <a:stretch>
                  <a:fillRect l="-3023" t="-3315" r="-1935"/>
                </a:stretch>
              </a:blipFill>
            </p:spPr>
            <p:txBody>
              <a:bodyPr/>
              <a:lstStyle/>
              <a:p>
                <a:r>
                  <a:rPr lang="en-AU">
                    <a:noFill/>
                  </a:rPr>
                  <a:t> </a:t>
                </a:r>
              </a:p>
            </p:txBody>
          </p:sp>
        </mc:Fallback>
      </mc:AlternateContent>
      <p:grpSp>
        <p:nvGrpSpPr>
          <p:cNvPr id="7" name="Group 6">
            <a:extLst>
              <a:ext uri="{FF2B5EF4-FFF2-40B4-BE49-F238E27FC236}">
                <a16:creationId xmlns:a16="http://schemas.microsoft.com/office/drawing/2014/main" id="{AD0F5702-0274-4F22-80CC-3E00B8E8B1A4}"/>
              </a:ext>
            </a:extLst>
          </p:cNvPr>
          <p:cNvGrpSpPr/>
          <p:nvPr/>
        </p:nvGrpSpPr>
        <p:grpSpPr>
          <a:xfrm>
            <a:off x="557303" y="1008112"/>
            <a:ext cx="2574537" cy="3939902"/>
            <a:chOff x="3077583" y="-23634"/>
            <a:chExt cx="3718611" cy="5167134"/>
          </a:xfrm>
        </p:grpSpPr>
        <p:pic>
          <p:nvPicPr>
            <p:cNvPr id="5" name="Picture 4">
              <a:extLst>
                <a:ext uri="{FF2B5EF4-FFF2-40B4-BE49-F238E27FC236}">
                  <a16:creationId xmlns:a16="http://schemas.microsoft.com/office/drawing/2014/main" id="{E823A958-B299-4C1F-9BB1-F355CD25C09B}"/>
                </a:ext>
              </a:extLst>
            </p:cNvPr>
            <p:cNvPicPr>
              <a:picLocks noChangeAspect="1"/>
            </p:cNvPicPr>
            <p:nvPr/>
          </p:nvPicPr>
          <p:blipFill>
            <a:blip r:embed="rId3"/>
            <a:stretch>
              <a:fillRect/>
            </a:stretch>
          </p:blipFill>
          <p:spPr>
            <a:xfrm>
              <a:off x="3077583" y="0"/>
              <a:ext cx="3019313" cy="5143500"/>
            </a:xfrm>
            <a:prstGeom prst="rect">
              <a:avLst/>
            </a:prstGeom>
          </p:spPr>
        </p:pic>
        <p:pic>
          <p:nvPicPr>
            <p:cNvPr id="6" name="Picture 5">
              <a:extLst>
                <a:ext uri="{FF2B5EF4-FFF2-40B4-BE49-F238E27FC236}">
                  <a16:creationId xmlns:a16="http://schemas.microsoft.com/office/drawing/2014/main" id="{C4F9CA5D-DAF7-4FF2-B28F-CB3D59B09F70}"/>
                </a:ext>
              </a:extLst>
            </p:cNvPr>
            <p:cNvPicPr>
              <a:picLocks noChangeAspect="1"/>
            </p:cNvPicPr>
            <p:nvPr/>
          </p:nvPicPr>
          <p:blipFill>
            <a:blip r:embed="rId4"/>
            <a:stretch>
              <a:fillRect/>
            </a:stretch>
          </p:blipFill>
          <p:spPr>
            <a:xfrm>
              <a:off x="6156176" y="-23634"/>
              <a:ext cx="640018" cy="5143500"/>
            </a:xfrm>
            <a:prstGeom prst="rect">
              <a:avLst/>
            </a:prstGeom>
          </p:spPr>
        </p:pic>
      </p:grpSp>
      <p:sp>
        <p:nvSpPr>
          <p:cNvPr id="17" name="Rectangle 16"/>
          <p:cNvSpPr/>
          <p:nvPr/>
        </p:nvSpPr>
        <p:spPr>
          <a:xfrm>
            <a:off x="529708" y="2823552"/>
            <a:ext cx="2598321" cy="311352"/>
          </a:xfrm>
          <a:prstGeom prst="rect">
            <a:avLst/>
          </a:prstGeom>
          <a:solidFill>
            <a:schemeClr val="accent2">
              <a:alpha val="5000"/>
            </a:schemeClr>
          </a:solidFill>
          <a:ln w="12700">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529708" y="2358056"/>
            <a:ext cx="2598321" cy="326779"/>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529708" y="3435847"/>
            <a:ext cx="2598321" cy="164554"/>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529708" y="3911621"/>
            <a:ext cx="2598321" cy="164554"/>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788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0C697852-2A6F-4D51-8B6F-D7BC9EF8A703}"/>
              </a:ext>
            </a:extLst>
          </p:cNvPr>
          <p:cNvGraphicFramePr>
            <a:graphicFrameLocks/>
          </p:cNvGraphicFramePr>
          <p:nvPr>
            <p:extLst>
              <p:ext uri="{D42A27DB-BD31-4B8C-83A1-F6EECF244321}">
                <p14:modId xmlns:p14="http://schemas.microsoft.com/office/powerpoint/2010/main" val="2461088599"/>
              </p:ext>
            </p:extLst>
          </p:nvPr>
        </p:nvGraphicFramePr>
        <p:xfrm>
          <a:off x="3779912" y="1707654"/>
          <a:ext cx="4433420" cy="268192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369332"/>
          </a:xfrm>
        </p:spPr>
        <p:txBody>
          <a:bodyPr/>
          <a:lstStyle/>
          <a:p>
            <a:pPr marL="0" indent="0"/>
            <a:r>
              <a:rPr lang="en-US" sz="2400" dirty="0"/>
              <a:t>“Model + Product” strategy is significantly the best.</a:t>
            </a:r>
          </a:p>
        </p:txBody>
      </p:sp>
      <p:grpSp>
        <p:nvGrpSpPr>
          <p:cNvPr id="7" name="Group 6">
            <a:extLst>
              <a:ext uri="{FF2B5EF4-FFF2-40B4-BE49-F238E27FC236}">
                <a16:creationId xmlns:a16="http://schemas.microsoft.com/office/drawing/2014/main" id="{AD0F5702-0274-4F22-80CC-3E00B8E8B1A4}"/>
              </a:ext>
            </a:extLst>
          </p:cNvPr>
          <p:cNvGrpSpPr/>
          <p:nvPr/>
        </p:nvGrpSpPr>
        <p:grpSpPr>
          <a:xfrm>
            <a:off x="759386" y="987574"/>
            <a:ext cx="2574537" cy="3939902"/>
            <a:chOff x="3077583" y="-23634"/>
            <a:chExt cx="3718611" cy="5167134"/>
          </a:xfrm>
        </p:grpSpPr>
        <p:pic>
          <p:nvPicPr>
            <p:cNvPr id="5" name="Picture 4">
              <a:extLst>
                <a:ext uri="{FF2B5EF4-FFF2-40B4-BE49-F238E27FC236}">
                  <a16:creationId xmlns:a16="http://schemas.microsoft.com/office/drawing/2014/main" id="{E823A958-B299-4C1F-9BB1-F355CD25C09B}"/>
                </a:ext>
              </a:extLst>
            </p:cNvPr>
            <p:cNvPicPr>
              <a:picLocks noChangeAspect="1"/>
            </p:cNvPicPr>
            <p:nvPr/>
          </p:nvPicPr>
          <p:blipFill>
            <a:blip r:embed="rId4"/>
            <a:stretch>
              <a:fillRect/>
            </a:stretch>
          </p:blipFill>
          <p:spPr>
            <a:xfrm>
              <a:off x="3077583" y="0"/>
              <a:ext cx="3019313" cy="5143500"/>
            </a:xfrm>
            <a:prstGeom prst="rect">
              <a:avLst/>
            </a:prstGeom>
          </p:spPr>
        </p:pic>
        <p:pic>
          <p:nvPicPr>
            <p:cNvPr id="6" name="Picture 5">
              <a:extLst>
                <a:ext uri="{FF2B5EF4-FFF2-40B4-BE49-F238E27FC236}">
                  <a16:creationId xmlns:a16="http://schemas.microsoft.com/office/drawing/2014/main" id="{C4F9CA5D-DAF7-4FF2-B28F-CB3D59B09F70}"/>
                </a:ext>
              </a:extLst>
            </p:cNvPr>
            <p:cNvPicPr>
              <a:picLocks noChangeAspect="1"/>
            </p:cNvPicPr>
            <p:nvPr/>
          </p:nvPicPr>
          <p:blipFill>
            <a:blip r:embed="rId5"/>
            <a:stretch>
              <a:fillRect/>
            </a:stretch>
          </p:blipFill>
          <p:spPr>
            <a:xfrm>
              <a:off x="6156176" y="-23634"/>
              <a:ext cx="640018" cy="5143500"/>
            </a:xfrm>
            <a:prstGeom prst="rect">
              <a:avLst/>
            </a:prstGeom>
          </p:spPr>
        </p:pic>
      </p:grpSp>
      <p:pic>
        <p:nvPicPr>
          <p:cNvPr id="17" name="Picture 16">
            <a:extLst>
              <a:ext uri="{FF2B5EF4-FFF2-40B4-BE49-F238E27FC236}">
                <a16:creationId xmlns:a16="http://schemas.microsoft.com/office/drawing/2014/main" id="{2051FFC2-406F-43B7-8897-7BB0D06CA951}"/>
              </a:ext>
            </a:extLst>
          </p:cNvPr>
          <p:cNvPicPr>
            <a:picLocks noChangeAspect="1"/>
          </p:cNvPicPr>
          <p:nvPr/>
        </p:nvPicPr>
        <p:blipFill>
          <a:blip r:embed="rId6"/>
          <a:stretch>
            <a:fillRect/>
          </a:stretch>
        </p:blipFill>
        <p:spPr>
          <a:xfrm>
            <a:off x="7064513" y="1113849"/>
            <a:ext cx="932796" cy="937790"/>
          </a:xfrm>
          <a:prstGeom prst="rect">
            <a:avLst/>
          </a:prstGeom>
        </p:spPr>
      </p:pic>
      <p:sp>
        <p:nvSpPr>
          <p:cNvPr id="18" name="TextBox 17">
            <a:extLst>
              <a:ext uri="{FF2B5EF4-FFF2-40B4-BE49-F238E27FC236}">
                <a16:creationId xmlns:a16="http://schemas.microsoft.com/office/drawing/2014/main" id="{750BF891-A326-4F57-B58D-58846ADB3D29}"/>
              </a:ext>
            </a:extLst>
          </p:cNvPr>
          <p:cNvSpPr txBox="1"/>
          <p:nvPr/>
        </p:nvSpPr>
        <p:spPr>
          <a:xfrm>
            <a:off x="5361726" y="4121794"/>
            <a:ext cx="720080" cy="566309"/>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Only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Model</a:t>
            </a:r>
          </a:p>
        </p:txBody>
      </p:sp>
      <p:sp>
        <p:nvSpPr>
          <p:cNvPr id="19" name="TextBox 18">
            <a:extLst>
              <a:ext uri="{FF2B5EF4-FFF2-40B4-BE49-F238E27FC236}">
                <a16:creationId xmlns:a16="http://schemas.microsoft.com/office/drawing/2014/main" id="{D35BF361-1660-47F0-8FD5-7DAC15BA8F3E}"/>
              </a:ext>
            </a:extLst>
          </p:cNvPr>
          <p:cNvSpPr txBox="1"/>
          <p:nvPr/>
        </p:nvSpPr>
        <p:spPr>
          <a:xfrm>
            <a:off x="6219586" y="4120343"/>
            <a:ext cx="881911" cy="566309"/>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Only </a:t>
            </a:r>
          </a:p>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Product</a:t>
            </a:r>
          </a:p>
        </p:txBody>
      </p:sp>
      <p:sp>
        <p:nvSpPr>
          <p:cNvPr id="20" name="TextBox 19">
            <a:extLst>
              <a:ext uri="{FF2B5EF4-FFF2-40B4-BE49-F238E27FC236}">
                <a16:creationId xmlns:a16="http://schemas.microsoft.com/office/drawing/2014/main" id="{75E7BC50-58B8-49A2-9323-EC6D79BF59C5}"/>
              </a:ext>
            </a:extLst>
          </p:cNvPr>
          <p:cNvSpPr txBox="1"/>
          <p:nvPr/>
        </p:nvSpPr>
        <p:spPr>
          <a:xfrm>
            <a:off x="7250736" y="4106421"/>
            <a:ext cx="991311" cy="566309"/>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Model +</a:t>
            </a:r>
          </a:p>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Product</a:t>
            </a:r>
          </a:p>
        </p:txBody>
      </p:sp>
      <p:pic>
        <p:nvPicPr>
          <p:cNvPr id="21" name="Picture 20" descr="A picture containing table, wooden, ground, sitting&#10;&#10;Description generated with very high confidence">
            <a:extLst>
              <a:ext uri="{FF2B5EF4-FFF2-40B4-BE49-F238E27FC236}">
                <a16:creationId xmlns:a16="http://schemas.microsoft.com/office/drawing/2014/main" id="{FDA58184-38DA-47EC-86D2-4736F75554C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7284" y="2967402"/>
            <a:ext cx="858619" cy="858619"/>
          </a:xfrm>
          <a:prstGeom prst="rect">
            <a:avLst/>
          </a:prstGeom>
        </p:spPr>
      </p:pic>
      <p:pic>
        <p:nvPicPr>
          <p:cNvPr id="22" name="Picture 21" descr="A person smiling for the camera&#10;&#10;Description generated with very high confidence">
            <a:extLst>
              <a:ext uri="{FF2B5EF4-FFF2-40B4-BE49-F238E27FC236}">
                <a16:creationId xmlns:a16="http://schemas.microsoft.com/office/drawing/2014/main" id="{39DCD93F-F2B5-4147-B8B9-B3E158A515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6184" y="2541341"/>
            <a:ext cx="720423" cy="720423"/>
          </a:xfrm>
          <a:prstGeom prst="rect">
            <a:avLst/>
          </a:prstGeom>
        </p:spPr>
      </p:pic>
      <p:sp>
        <p:nvSpPr>
          <p:cNvPr id="27" name="TextBox 26">
            <a:extLst>
              <a:ext uri="{FF2B5EF4-FFF2-40B4-BE49-F238E27FC236}">
                <a16:creationId xmlns:a16="http://schemas.microsoft.com/office/drawing/2014/main" id="{4DC0E05F-14E8-4C0F-9C8D-684481962E77}"/>
              </a:ext>
            </a:extLst>
          </p:cNvPr>
          <p:cNvSpPr txBox="1"/>
          <p:nvPr/>
        </p:nvSpPr>
        <p:spPr>
          <a:xfrm>
            <a:off x="4108876" y="4165681"/>
            <a:ext cx="1152127" cy="566309"/>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Neither</a:t>
            </a:r>
          </a:p>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lang="en-AU" sz="1400" b="1" dirty="0">
                <a:latin typeface="+mj-lt"/>
                <a:ea typeface="Arial Hebrew Scholar" charset="-79"/>
                <a:cs typeface="Arial Hebrew Scholar" charset="-79"/>
              </a:rPr>
              <a:t>(Baseline)</a:t>
            </a:r>
            <a:endParaRPr kumimoji="0" lang="en-AU" sz="14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endParaRPr>
          </a:p>
        </p:txBody>
      </p:sp>
      <p:sp>
        <p:nvSpPr>
          <p:cNvPr id="4" name="Rectangle 3">
            <a:extLst>
              <a:ext uri="{FF2B5EF4-FFF2-40B4-BE49-F238E27FC236}">
                <a16:creationId xmlns:a16="http://schemas.microsoft.com/office/drawing/2014/main" id="{57F1B6C3-7E18-4EF8-B8C2-BE5A01A499D5}"/>
              </a:ext>
            </a:extLst>
          </p:cNvPr>
          <p:cNvSpPr/>
          <p:nvPr/>
        </p:nvSpPr>
        <p:spPr>
          <a:xfrm>
            <a:off x="3974704" y="1164689"/>
            <a:ext cx="3113423" cy="830997"/>
          </a:xfrm>
          <a:prstGeom prst="rect">
            <a:avLst/>
          </a:prstGeom>
        </p:spPr>
        <p:txBody>
          <a:bodyPr wrap="square">
            <a:spAutoFit/>
          </a:bodyPr>
          <a:lstStyle/>
          <a:p>
            <a:pPr marL="0" indent="0"/>
            <a:r>
              <a:rPr lang="en-US" sz="1600" dirty="0"/>
              <a:t>“Only Model” and “Only Product” are not significantly different from baseline pictures. </a:t>
            </a:r>
          </a:p>
        </p:txBody>
      </p:sp>
      <p:sp>
        <p:nvSpPr>
          <p:cNvPr id="16" name="Rectangle 15"/>
          <p:cNvSpPr/>
          <p:nvPr/>
        </p:nvSpPr>
        <p:spPr>
          <a:xfrm>
            <a:off x="749543" y="2321818"/>
            <a:ext cx="2598321" cy="164554"/>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69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ECCF-8EDF-4A91-AE4E-CAEF6E4B6734}"/>
              </a:ext>
            </a:extLst>
          </p:cNvPr>
          <p:cNvSpPr>
            <a:spLocks noGrp="1"/>
          </p:cNvSpPr>
          <p:nvPr>
            <p:ph type="title"/>
          </p:nvPr>
        </p:nvSpPr>
        <p:spPr/>
        <p:txBody>
          <a:bodyPr/>
          <a:lstStyle/>
          <a:p>
            <a:r>
              <a:rPr lang="en-AU" dirty="0"/>
              <a:t>Picture Ad in Airbnb</a:t>
            </a:r>
          </a:p>
        </p:txBody>
      </p:sp>
      <p:pic>
        <p:nvPicPr>
          <p:cNvPr id="5" name="Picture 4">
            <a:extLst>
              <a:ext uri="{FF2B5EF4-FFF2-40B4-BE49-F238E27FC236}">
                <a16:creationId xmlns:a16="http://schemas.microsoft.com/office/drawing/2014/main" id="{5D70C338-40B3-41DF-82F8-EC3473945037}"/>
              </a:ext>
            </a:extLst>
          </p:cNvPr>
          <p:cNvPicPr>
            <a:picLocks noChangeAspect="1"/>
          </p:cNvPicPr>
          <p:nvPr/>
        </p:nvPicPr>
        <p:blipFill>
          <a:blip r:embed="rId2"/>
          <a:stretch>
            <a:fillRect/>
          </a:stretch>
        </p:blipFill>
        <p:spPr>
          <a:xfrm>
            <a:off x="683568" y="1601632"/>
            <a:ext cx="7452320" cy="2590430"/>
          </a:xfrm>
          <a:prstGeom prst="rect">
            <a:avLst/>
          </a:prstGeom>
        </p:spPr>
      </p:pic>
      <p:pic>
        <p:nvPicPr>
          <p:cNvPr id="6" name="Picture 5">
            <a:extLst>
              <a:ext uri="{FF2B5EF4-FFF2-40B4-BE49-F238E27FC236}">
                <a16:creationId xmlns:a16="http://schemas.microsoft.com/office/drawing/2014/main" id="{814DF7CF-A163-43A4-8854-853085BE1CC3}"/>
              </a:ext>
            </a:extLst>
          </p:cNvPr>
          <p:cNvPicPr>
            <a:picLocks noChangeAspect="1"/>
          </p:cNvPicPr>
          <p:nvPr/>
        </p:nvPicPr>
        <p:blipFill>
          <a:blip r:embed="rId3"/>
          <a:stretch>
            <a:fillRect/>
          </a:stretch>
        </p:blipFill>
        <p:spPr>
          <a:xfrm>
            <a:off x="4211960" y="361950"/>
            <a:ext cx="458608" cy="504056"/>
          </a:xfrm>
          <a:prstGeom prst="rect">
            <a:avLst/>
          </a:prstGeom>
        </p:spPr>
      </p:pic>
      <p:sp>
        <p:nvSpPr>
          <p:cNvPr id="7" name="Rectangle 6">
            <a:extLst>
              <a:ext uri="{FF2B5EF4-FFF2-40B4-BE49-F238E27FC236}">
                <a16:creationId xmlns:a16="http://schemas.microsoft.com/office/drawing/2014/main" id="{918DF6A5-543B-4E4A-8EBE-6763FAAD20E5}"/>
              </a:ext>
            </a:extLst>
          </p:cNvPr>
          <p:cNvSpPr/>
          <p:nvPr/>
        </p:nvSpPr>
        <p:spPr>
          <a:xfrm>
            <a:off x="2123728" y="4299942"/>
            <a:ext cx="6336699" cy="461665"/>
          </a:xfrm>
          <a:prstGeom prst="rect">
            <a:avLst/>
          </a:prstGeom>
        </p:spPr>
        <p:txBody>
          <a:bodyPr wrap="square">
            <a:spAutoFit/>
          </a:bodyPr>
          <a:lstStyle/>
          <a:p>
            <a:r>
              <a:rPr lang="en-US" sz="1200" b="1" dirty="0">
                <a:solidFill>
                  <a:srgbClr val="000000"/>
                </a:solidFill>
                <a:latin typeface="+mj-lt"/>
              </a:rPr>
              <a:t>How Much Is an Image Worth? Airbnb Property Demand Estimation Leveraging Large Scale Image Analytics, </a:t>
            </a:r>
            <a:r>
              <a:rPr lang="en-AU" sz="1200" b="1" dirty="0">
                <a:solidFill>
                  <a:srgbClr val="000000"/>
                </a:solidFill>
                <a:latin typeface="+mj-lt"/>
              </a:rPr>
              <a:t>2018, Zhang, Lee, Singh, Srinivasan </a:t>
            </a:r>
            <a:r>
              <a:rPr lang="en-US" sz="1200" b="1" dirty="0">
                <a:solidFill>
                  <a:srgbClr val="000000"/>
                </a:solidFill>
                <a:latin typeface="+mj-lt"/>
              </a:rPr>
              <a:t> </a:t>
            </a:r>
            <a:endParaRPr lang="en-AU" sz="1200" b="1" dirty="0">
              <a:solidFill>
                <a:srgbClr val="000000"/>
              </a:solidFill>
              <a:latin typeface="+mj-lt"/>
            </a:endParaRPr>
          </a:p>
        </p:txBody>
      </p:sp>
      <p:sp>
        <p:nvSpPr>
          <p:cNvPr id="9" name="TextBox 8">
            <a:extLst>
              <a:ext uri="{FF2B5EF4-FFF2-40B4-BE49-F238E27FC236}">
                <a16:creationId xmlns:a16="http://schemas.microsoft.com/office/drawing/2014/main" id="{55845A63-47AA-440D-A4E1-5A74532B7932}"/>
              </a:ext>
            </a:extLst>
          </p:cNvPr>
          <p:cNvSpPr txBox="1"/>
          <p:nvPr/>
        </p:nvSpPr>
        <p:spPr>
          <a:xfrm>
            <a:off x="395536" y="1059581"/>
            <a:ext cx="7840608" cy="369332"/>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800" b="1" i="0" u="none" strike="noStrike" kern="1200" cap="none" spc="0" normalizeH="0" baseline="0" noProof="0" dirty="0">
                <a:ln>
                  <a:noFill/>
                </a:ln>
                <a:solidFill>
                  <a:schemeClr val="tx1"/>
                </a:solidFill>
                <a:effectLst/>
                <a:uLnTx/>
                <a:uFillTx/>
                <a:latin typeface="Arial (body)"/>
                <a:ea typeface="Arial Hebrew Scholar" charset="-79"/>
                <a:cs typeface="Arial Hebrew Scholar" charset="-79"/>
              </a:rPr>
              <a:t>The same room but different picture makes big difference in demand </a:t>
            </a:r>
          </a:p>
        </p:txBody>
      </p:sp>
    </p:spTree>
    <p:extLst>
      <p:ext uri="{BB962C8B-B14F-4D97-AF65-F5344CB8AC3E}">
        <p14:creationId xmlns:p14="http://schemas.microsoft.com/office/powerpoint/2010/main" val="3342731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r>
              <a:rPr lang="en-US" dirty="0"/>
              <a:t>Fore </a:t>
            </a:r>
            <a:r>
              <a:rPr lang="en-US" dirty="0" err="1"/>
              <a:t>Colour</a:t>
            </a:r>
            <a:r>
              <a:rPr lang="en-US" dirty="0"/>
              <a:t>: Green &gt; Black &gt; other colors </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a:xfrm>
            <a:off x="3995937" y="1635646"/>
            <a:ext cx="3384375" cy="936104"/>
          </a:xfrm>
        </p:spPr>
        <p:txBody>
          <a:bodyPr/>
          <a:lstStyle/>
          <a:p>
            <a:pPr marL="0" indent="0"/>
            <a:r>
              <a:rPr lang="en-AU" dirty="0"/>
              <a:t>Red and Blue are NOT significantly different from baseline colour white.</a:t>
            </a:r>
          </a:p>
          <a:p>
            <a:pPr marL="0" indent="0"/>
            <a:r>
              <a:rPr lang="en-AU" dirty="0"/>
              <a:t>Why? I will come back the next week.</a:t>
            </a:r>
            <a:endParaRPr lang="en-US" dirty="0"/>
          </a:p>
        </p:txBody>
      </p:sp>
      <p:grpSp>
        <p:nvGrpSpPr>
          <p:cNvPr id="7" name="Group 6">
            <a:extLst>
              <a:ext uri="{FF2B5EF4-FFF2-40B4-BE49-F238E27FC236}">
                <a16:creationId xmlns:a16="http://schemas.microsoft.com/office/drawing/2014/main" id="{AD0F5702-0274-4F22-80CC-3E00B8E8B1A4}"/>
              </a:ext>
            </a:extLst>
          </p:cNvPr>
          <p:cNvGrpSpPr/>
          <p:nvPr/>
        </p:nvGrpSpPr>
        <p:grpSpPr>
          <a:xfrm>
            <a:off x="557303" y="1008112"/>
            <a:ext cx="2574537" cy="3939902"/>
            <a:chOff x="3077583" y="-23634"/>
            <a:chExt cx="3718611" cy="5167134"/>
          </a:xfrm>
        </p:grpSpPr>
        <p:pic>
          <p:nvPicPr>
            <p:cNvPr id="5" name="Picture 4">
              <a:extLst>
                <a:ext uri="{FF2B5EF4-FFF2-40B4-BE49-F238E27FC236}">
                  <a16:creationId xmlns:a16="http://schemas.microsoft.com/office/drawing/2014/main" id="{E823A958-B299-4C1F-9BB1-F355CD25C09B}"/>
                </a:ext>
              </a:extLst>
            </p:cNvPr>
            <p:cNvPicPr>
              <a:picLocks noChangeAspect="1"/>
            </p:cNvPicPr>
            <p:nvPr/>
          </p:nvPicPr>
          <p:blipFill>
            <a:blip r:embed="rId3"/>
            <a:stretch>
              <a:fillRect/>
            </a:stretch>
          </p:blipFill>
          <p:spPr>
            <a:xfrm>
              <a:off x="3077583" y="0"/>
              <a:ext cx="3019313" cy="5143500"/>
            </a:xfrm>
            <a:prstGeom prst="rect">
              <a:avLst/>
            </a:prstGeom>
          </p:spPr>
        </p:pic>
        <p:pic>
          <p:nvPicPr>
            <p:cNvPr id="6" name="Picture 5">
              <a:extLst>
                <a:ext uri="{FF2B5EF4-FFF2-40B4-BE49-F238E27FC236}">
                  <a16:creationId xmlns:a16="http://schemas.microsoft.com/office/drawing/2014/main" id="{C4F9CA5D-DAF7-4FF2-B28F-CB3D59B09F70}"/>
                </a:ext>
              </a:extLst>
            </p:cNvPr>
            <p:cNvPicPr>
              <a:picLocks noChangeAspect="1"/>
            </p:cNvPicPr>
            <p:nvPr/>
          </p:nvPicPr>
          <p:blipFill>
            <a:blip r:embed="rId4"/>
            <a:stretch>
              <a:fillRect/>
            </a:stretch>
          </p:blipFill>
          <p:spPr>
            <a:xfrm>
              <a:off x="6156176" y="-23634"/>
              <a:ext cx="640018" cy="5143500"/>
            </a:xfrm>
            <a:prstGeom prst="rect">
              <a:avLst/>
            </a:prstGeom>
          </p:spPr>
        </p:pic>
      </p:grpSp>
      <p:graphicFrame>
        <p:nvGraphicFramePr>
          <p:cNvPr id="19" name="Chart 18">
            <a:extLst>
              <a:ext uri="{FF2B5EF4-FFF2-40B4-BE49-F238E27FC236}">
                <a16:creationId xmlns:a16="http://schemas.microsoft.com/office/drawing/2014/main" id="{00E0E44F-D363-47A6-BDD4-33B50D782A5E}"/>
              </a:ext>
            </a:extLst>
          </p:cNvPr>
          <p:cNvGraphicFramePr>
            <a:graphicFrameLocks/>
          </p:cNvGraphicFramePr>
          <p:nvPr>
            <p:extLst>
              <p:ext uri="{D42A27DB-BD31-4B8C-83A1-F6EECF244321}">
                <p14:modId xmlns:p14="http://schemas.microsoft.com/office/powerpoint/2010/main" val="1826088282"/>
              </p:ext>
            </p:extLst>
          </p:nvPr>
        </p:nvGraphicFramePr>
        <p:xfrm>
          <a:off x="3419872" y="810584"/>
          <a:ext cx="5595167" cy="3693419"/>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9"/>
          <p:cNvSpPr/>
          <p:nvPr/>
        </p:nvSpPr>
        <p:spPr>
          <a:xfrm>
            <a:off x="529708" y="3435846"/>
            <a:ext cx="2598321" cy="164554"/>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p:cNvSpPr/>
          <p:nvPr/>
        </p:nvSpPr>
        <p:spPr>
          <a:xfrm>
            <a:off x="529708" y="3883134"/>
            <a:ext cx="2598321" cy="164554"/>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DF12B5-2E58-4D6C-A1B0-0522B3B8849A}"/>
              </a:ext>
            </a:extLst>
          </p:cNvPr>
          <p:cNvSpPr/>
          <p:nvPr/>
        </p:nvSpPr>
        <p:spPr>
          <a:xfrm>
            <a:off x="3594345" y="4454991"/>
            <a:ext cx="857927" cy="261610"/>
          </a:xfrm>
          <a:prstGeom prst="rect">
            <a:avLst/>
          </a:prstGeom>
        </p:spPr>
        <p:txBody>
          <a:bodyPr wrap="none">
            <a:spAutoFit/>
          </a:bodyPr>
          <a:lstStyle/>
          <a:p>
            <a:pPr marL="342900" indent="-342900" algn="ctr" eaLnBrk="1" fontAlgn="auto" hangingPunct="1">
              <a:spcBef>
                <a:spcPct val="20000"/>
              </a:spcBef>
              <a:spcAft>
                <a:spcPts val="0"/>
              </a:spcAft>
            </a:pPr>
            <a:r>
              <a:rPr lang="en-AU" sz="1100" b="1" dirty="0">
                <a:ea typeface="Arial Hebrew Scholar" charset="-79"/>
                <a:cs typeface="Arial Hebrew Scholar" charset="-79"/>
              </a:rPr>
              <a:t>(Baseline)</a:t>
            </a:r>
          </a:p>
        </p:txBody>
      </p:sp>
    </p:spTree>
    <p:extLst>
      <p:ext uri="{BB962C8B-B14F-4D97-AF65-F5344CB8AC3E}">
        <p14:creationId xmlns:p14="http://schemas.microsoft.com/office/powerpoint/2010/main" val="4079778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r>
              <a:rPr lang="en-US" dirty="0"/>
              <a:t>High Saturation &amp; High Contrast are good</a:t>
            </a:r>
          </a:p>
        </p:txBody>
      </p:sp>
      <p:grpSp>
        <p:nvGrpSpPr>
          <p:cNvPr id="7" name="Group 6">
            <a:extLst>
              <a:ext uri="{FF2B5EF4-FFF2-40B4-BE49-F238E27FC236}">
                <a16:creationId xmlns:a16="http://schemas.microsoft.com/office/drawing/2014/main" id="{AD0F5702-0274-4F22-80CC-3E00B8E8B1A4}"/>
              </a:ext>
            </a:extLst>
          </p:cNvPr>
          <p:cNvGrpSpPr/>
          <p:nvPr/>
        </p:nvGrpSpPr>
        <p:grpSpPr>
          <a:xfrm>
            <a:off x="557303" y="1008112"/>
            <a:ext cx="2574537" cy="3939902"/>
            <a:chOff x="3077583" y="-23634"/>
            <a:chExt cx="3718611" cy="5167134"/>
          </a:xfrm>
        </p:grpSpPr>
        <p:pic>
          <p:nvPicPr>
            <p:cNvPr id="5" name="Picture 4">
              <a:extLst>
                <a:ext uri="{FF2B5EF4-FFF2-40B4-BE49-F238E27FC236}">
                  <a16:creationId xmlns:a16="http://schemas.microsoft.com/office/drawing/2014/main" id="{E823A958-B299-4C1F-9BB1-F355CD25C09B}"/>
                </a:ext>
              </a:extLst>
            </p:cNvPr>
            <p:cNvPicPr>
              <a:picLocks noChangeAspect="1"/>
            </p:cNvPicPr>
            <p:nvPr/>
          </p:nvPicPr>
          <p:blipFill>
            <a:blip r:embed="rId2"/>
            <a:stretch>
              <a:fillRect/>
            </a:stretch>
          </p:blipFill>
          <p:spPr>
            <a:xfrm>
              <a:off x="3077583" y="0"/>
              <a:ext cx="3019313" cy="5143500"/>
            </a:xfrm>
            <a:prstGeom prst="rect">
              <a:avLst/>
            </a:prstGeom>
          </p:spPr>
        </p:pic>
        <p:pic>
          <p:nvPicPr>
            <p:cNvPr id="6" name="Picture 5">
              <a:extLst>
                <a:ext uri="{FF2B5EF4-FFF2-40B4-BE49-F238E27FC236}">
                  <a16:creationId xmlns:a16="http://schemas.microsoft.com/office/drawing/2014/main" id="{C4F9CA5D-DAF7-4FF2-B28F-CB3D59B09F70}"/>
                </a:ext>
              </a:extLst>
            </p:cNvPr>
            <p:cNvPicPr>
              <a:picLocks noChangeAspect="1"/>
            </p:cNvPicPr>
            <p:nvPr/>
          </p:nvPicPr>
          <p:blipFill>
            <a:blip r:embed="rId3"/>
            <a:stretch>
              <a:fillRect/>
            </a:stretch>
          </p:blipFill>
          <p:spPr>
            <a:xfrm>
              <a:off x="6156176" y="-23634"/>
              <a:ext cx="640018" cy="5143500"/>
            </a:xfrm>
            <a:prstGeom prst="rect">
              <a:avLst/>
            </a:prstGeom>
          </p:spPr>
        </p:pic>
      </p:grpSp>
      <p:sp>
        <p:nvSpPr>
          <p:cNvPr id="17" name="Rectangle 16"/>
          <p:cNvSpPr/>
          <p:nvPr/>
        </p:nvSpPr>
        <p:spPr>
          <a:xfrm>
            <a:off x="529708" y="2823552"/>
            <a:ext cx="2598321" cy="311352"/>
          </a:xfrm>
          <a:prstGeom prst="rect">
            <a:avLst/>
          </a:prstGeom>
          <a:solidFill>
            <a:schemeClr val="accent2">
              <a:alpha val="5000"/>
            </a:schemeClr>
          </a:solidFill>
          <a:ln w="12700">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72F0B26A-1E96-42D0-8777-9796A91BD1B4}"/>
              </a:ext>
            </a:extLst>
          </p:cNvPr>
          <p:cNvGraphicFramePr>
            <a:graphicFrameLocks noGrp="1"/>
          </p:cNvGraphicFramePr>
          <p:nvPr>
            <p:extLst>
              <p:ext uri="{D42A27DB-BD31-4B8C-83A1-F6EECF244321}">
                <p14:modId xmlns:p14="http://schemas.microsoft.com/office/powerpoint/2010/main" val="2657676483"/>
              </p:ext>
            </p:extLst>
          </p:nvPr>
        </p:nvGraphicFramePr>
        <p:xfrm>
          <a:off x="4139952" y="1916486"/>
          <a:ext cx="4293394" cy="788629"/>
        </p:xfrm>
        <a:graphic>
          <a:graphicData uri="http://schemas.openxmlformats.org/drawingml/2006/table">
            <a:tbl>
              <a:tblPr firstRow="1" firstCol="1" bandRow="1">
                <a:tableStyleId>{5C22544A-7EE6-4342-B048-85BDC9FD1C3A}</a:tableStyleId>
              </a:tblPr>
              <a:tblGrid>
                <a:gridCol w="2157650">
                  <a:extLst>
                    <a:ext uri="{9D8B030D-6E8A-4147-A177-3AD203B41FA5}">
                      <a16:colId xmlns:a16="http://schemas.microsoft.com/office/drawing/2014/main" val="3161535166"/>
                    </a:ext>
                  </a:extLst>
                </a:gridCol>
                <a:gridCol w="2135744">
                  <a:extLst>
                    <a:ext uri="{9D8B030D-6E8A-4147-A177-3AD203B41FA5}">
                      <a16:colId xmlns:a16="http://schemas.microsoft.com/office/drawing/2014/main" val="494656377"/>
                    </a:ext>
                  </a:extLst>
                </a:gridCol>
              </a:tblGrid>
              <a:tr h="305457">
                <a:tc>
                  <a:txBody>
                    <a:bodyPr/>
                    <a:lstStyle/>
                    <a:p>
                      <a:pPr>
                        <a:lnSpc>
                          <a:spcPct val="107000"/>
                        </a:lnSpc>
                        <a:spcAft>
                          <a:spcPts val="800"/>
                        </a:spcAft>
                      </a:pPr>
                      <a:endParaRPr lang="en-AU" sz="800" dirty="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endParaRPr lang="en-AU" sz="800" dirty="0">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41778135"/>
                  </a:ext>
                </a:extLst>
              </a:tr>
              <a:tr h="277506">
                <a:tc>
                  <a:txBody>
                    <a:bodyPr/>
                    <a:lstStyle/>
                    <a:p>
                      <a:pPr>
                        <a:lnSpc>
                          <a:spcPct val="107000"/>
                        </a:lnSpc>
                        <a:spcAft>
                          <a:spcPts val="800"/>
                        </a:spcAft>
                      </a:pPr>
                      <a:r>
                        <a:rPr lang="en-AU" sz="1200" b="1" dirty="0">
                          <a:solidFill>
                            <a:sysClr val="windowText" lastClr="000000"/>
                          </a:solidFill>
                          <a:effectLst/>
                        </a:rPr>
                        <a:t>Saturation  = 4.26 (low)</a:t>
                      </a:r>
                    </a:p>
                    <a:p>
                      <a:pPr>
                        <a:lnSpc>
                          <a:spcPct val="107000"/>
                        </a:lnSpc>
                        <a:spcAft>
                          <a:spcPts val="800"/>
                        </a:spcAft>
                      </a:pPr>
                      <a:r>
                        <a:rPr lang="en-AU" sz="1200" b="1" dirty="0">
                          <a:solidFill>
                            <a:sysClr val="windowText" lastClr="000000"/>
                          </a:solidFill>
                          <a:effectLst/>
                        </a:rPr>
                        <a:t>Likes = 60</a:t>
                      </a:r>
                      <a:endParaRPr lang="en-AU" sz="1200" b="1" dirty="0">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r>
                        <a:rPr lang="en-AU" sz="1200" b="1" dirty="0">
                          <a:solidFill>
                            <a:sysClr val="windowText" lastClr="000000"/>
                          </a:solidFill>
                          <a:effectLst/>
                        </a:rPr>
                        <a:t>Saturation  = 201.7  (high)</a:t>
                      </a:r>
                    </a:p>
                    <a:p>
                      <a:pPr>
                        <a:lnSpc>
                          <a:spcPct val="107000"/>
                        </a:lnSpc>
                        <a:spcAft>
                          <a:spcPts val="800"/>
                        </a:spcAft>
                      </a:pPr>
                      <a:r>
                        <a:rPr lang="en-AU" sz="1200" b="1" dirty="0">
                          <a:solidFill>
                            <a:sysClr val="windowText" lastClr="000000"/>
                          </a:solidFill>
                          <a:effectLst/>
                        </a:rPr>
                        <a:t>Likes = 2056</a:t>
                      </a:r>
                      <a:endParaRPr lang="en-AU" sz="1200" b="1" dirty="0">
                        <a:solidFill>
                          <a:sysClr val="windowText" lastClr="00000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639292593"/>
                  </a:ext>
                </a:extLst>
              </a:tr>
            </a:tbl>
          </a:graphicData>
        </a:graphic>
      </p:graphicFrame>
      <p:pic>
        <p:nvPicPr>
          <p:cNvPr id="15" name="Picture 17" descr="BYZ-9JoA_RW">
            <a:extLst>
              <a:ext uri="{FF2B5EF4-FFF2-40B4-BE49-F238E27FC236}">
                <a16:creationId xmlns:a16="http://schemas.microsoft.com/office/drawing/2014/main" id="{A118616D-15C0-4395-8D15-D712B0EC45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9992" y="855674"/>
            <a:ext cx="1299248" cy="12992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BccarHpHkcB">
            <a:extLst>
              <a:ext uri="{FF2B5EF4-FFF2-40B4-BE49-F238E27FC236}">
                <a16:creationId xmlns:a16="http://schemas.microsoft.com/office/drawing/2014/main" id="{0C6EE0FD-7C42-449F-8609-6DD69D73D0F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0542" y="840454"/>
            <a:ext cx="1299248" cy="1299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Table 20">
            <a:extLst>
              <a:ext uri="{FF2B5EF4-FFF2-40B4-BE49-F238E27FC236}">
                <a16:creationId xmlns:a16="http://schemas.microsoft.com/office/drawing/2014/main" id="{4741F3D9-5F30-47BA-80F9-2498A0CC249B}"/>
              </a:ext>
            </a:extLst>
          </p:cNvPr>
          <p:cNvGraphicFramePr>
            <a:graphicFrameLocks noGrp="1"/>
          </p:cNvGraphicFramePr>
          <p:nvPr>
            <p:extLst>
              <p:ext uri="{D42A27DB-BD31-4B8C-83A1-F6EECF244321}">
                <p14:modId xmlns:p14="http://schemas.microsoft.com/office/powerpoint/2010/main" val="3375911329"/>
              </p:ext>
            </p:extLst>
          </p:nvPr>
        </p:nvGraphicFramePr>
        <p:xfrm>
          <a:off x="4225503" y="2744967"/>
          <a:ext cx="4207843" cy="1977873"/>
        </p:xfrm>
        <a:graphic>
          <a:graphicData uri="http://schemas.openxmlformats.org/drawingml/2006/table">
            <a:tbl>
              <a:tblPr bandRow="1">
                <a:tableStyleId>{5C22544A-7EE6-4342-B048-85BDC9FD1C3A}</a:tableStyleId>
              </a:tblPr>
              <a:tblGrid>
                <a:gridCol w="2114656">
                  <a:extLst>
                    <a:ext uri="{9D8B030D-6E8A-4147-A177-3AD203B41FA5}">
                      <a16:colId xmlns:a16="http://schemas.microsoft.com/office/drawing/2014/main" val="1828565491"/>
                    </a:ext>
                  </a:extLst>
                </a:gridCol>
                <a:gridCol w="2093187">
                  <a:extLst>
                    <a:ext uri="{9D8B030D-6E8A-4147-A177-3AD203B41FA5}">
                      <a16:colId xmlns:a16="http://schemas.microsoft.com/office/drawing/2014/main" val="3465057613"/>
                    </a:ext>
                  </a:extLst>
                </a:gridCol>
              </a:tblGrid>
              <a:tr h="1494701">
                <a:tc>
                  <a:txBody>
                    <a:bodyPr/>
                    <a:lstStyle/>
                    <a:p>
                      <a:pPr>
                        <a:lnSpc>
                          <a:spcPct val="107000"/>
                        </a:lnSpc>
                        <a:spcAft>
                          <a:spcPts val="800"/>
                        </a:spcAft>
                      </a:pP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3542939500"/>
                  </a:ext>
                </a:extLst>
              </a:tr>
              <a:tr h="420315">
                <a:tc>
                  <a:txBody>
                    <a:bodyPr/>
                    <a:lstStyle/>
                    <a:p>
                      <a:pPr>
                        <a:lnSpc>
                          <a:spcPct val="107000"/>
                        </a:lnSpc>
                        <a:spcAft>
                          <a:spcPts val="800"/>
                        </a:spcAft>
                      </a:pPr>
                      <a:r>
                        <a:rPr lang="en-AU" sz="1200" b="1" dirty="0">
                          <a:solidFill>
                            <a:schemeClr val="tx1"/>
                          </a:solidFill>
                          <a:effectLst/>
                        </a:rPr>
                        <a:t>Contrast = 13.81 (low)</a:t>
                      </a:r>
                    </a:p>
                    <a:p>
                      <a:pPr>
                        <a:lnSpc>
                          <a:spcPct val="107000"/>
                        </a:lnSpc>
                        <a:spcAft>
                          <a:spcPts val="800"/>
                        </a:spcAft>
                      </a:pPr>
                      <a:r>
                        <a:rPr lang="en-AU" sz="1200" b="1" dirty="0">
                          <a:solidFill>
                            <a:schemeClr val="tx1"/>
                          </a:solidFill>
                          <a:effectLst/>
                        </a:rPr>
                        <a:t>Likes = 3</a:t>
                      </a: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tc>
                  <a:txBody>
                    <a:bodyPr/>
                    <a:lstStyle/>
                    <a:p>
                      <a:pPr>
                        <a:lnSpc>
                          <a:spcPct val="107000"/>
                        </a:lnSpc>
                        <a:spcAft>
                          <a:spcPts val="800"/>
                        </a:spcAft>
                      </a:pPr>
                      <a:r>
                        <a:rPr lang="en-AU" sz="1200" b="1" dirty="0">
                          <a:solidFill>
                            <a:schemeClr val="tx1"/>
                          </a:solidFill>
                          <a:effectLst/>
                        </a:rPr>
                        <a:t>Contrast = 94.5  (high)</a:t>
                      </a:r>
                    </a:p>
                    <a:p>
                      <a:pPr>
                        <a:lnSpc>
                          <a:spcPct val="107000"/>
                        </a:lnSpc>
                        <a:spcAft>
                          <a:spcPts val="800"/>
                        </a:spcAft>
                      </a:pPr>
                      <a:r>
                        <a:rPr lang="en-AU" sz="1200" b="1" dirty="0">
                          <a:solidFill>
                            <a:schemeClr val="tx1"/>
                          </a:solidFill>
                          <a:effectLst/>
                        </a:rPr>
                        <a:t>Likes = 889</a:t>
                      </a:r>
                      <a:endParaRPr lang="en-AU" sz="12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oFill/>
                  </a:tcPr>
                </a:tc>
                <a:extLst>
                  <a:ext uri="{0D108BD9-81ED-4DB2-BD59-A6C34878D82A}">
                    <a16:rowId xmlns:a16="http://schemas.microsoft.com/office/drawing/2014/main" val="1635511273"/>
                  </a:ext>
                </a:extLst>
              </a:tr>
            </a:tbl>
          </a:graphicData>
        </a:graphic>
      </p:graphicFrame>
      <p:pic>
        <p:nvPicPr>
          <p:cNvPr id="22" name="image1.jpg" descr="BQ2CA0ZAoEc">
            <a:extLst>
              <a:ext uri="{FF2B5EF4-FFF2-40B4-BE49-F238E27FC236}">
                <a16:creationId xmlns:a16="http://schemas.microsoft.com/office/drawing/2014/main" id="{086E15FB-89ED-4012-8B6F-1C63F8C267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2790" y="2871966"/>
            <a:ext cx="1267376" cy="1267376"/>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6.jpg" descr="Bb3zfdZH51E">
            <a:extLst>
              <a:ext uri="{FF2B5EF4-FFF2-40B4-BE49-F238E27FC236}">
                <a16:creationId xmlns:a16="http://schemas.microsoft.com/office/drawing/2014/main" id="{DD7E8DF6-DAD1-4E70-8DF1-4CDAE8C90F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18440" y="2744966"/>
            <a:ext cx="1465928" cy="146592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16CECEF5-92FD-44DB-9F5B-A148724C7437}"/>
              </a:ext>
            </a:extLst>
          </p:cNvPr>
          <p:cNvSpPr>
            <a:spLocks noGrp="1"/>
          </p:cNvSpPr>
          <p:nvPr>
            <p:ph type="body" idx="10"/>
          </p:nvPr>
        </p:nvSpPr>
        <p:spPr/>
        <p:txBody>
          <a:bodyPr/>
          <a:lstStyle/>
          <a:p>
            <a:endParaRPr lang="en-AU" dirty="0"/>
          </a:p>
        </p:txBody>
      </p:sp>
      <p:sp>
        <p:nvSpPr>
          <p:cNvPr id="9" name="TextBox 8">
            <a:extLst>
              <a:ext uri="{FF2B5EF4-FFF2-40B4-BE49-F238E27FC236}">
                <a16:creationId xmlns:a16="http://schemas.microsoft.com/office/drawing/2014/main" id="{5ED96E21-63A8-49CA-92E8-8E84295C3742}"/>
              </a:ext>
            </a:extLst>
          </p:cNvPr>
          <p:cNvSpPr txBox="1"/>
          <p:nvPr/>
        </p:nvSpPr>
        <p:spPr>
          <a:xfrm>
            <a:off x="5830747" y="1269823"/>
            <a:ext cx="478288" cy="58477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&lt;</a:t>
            </a:r>
          </a:p>
        </p:txBody>
      </p:sp>
      <p:sp>
        <p:nvSpPr>
          <p:cNvPr id="24" name="TextBox 23">
            <a:extLst>
              <a:ext uri="{FF2B5EF4-FFF2-40B4-BE49-F238E27FC236}">
                <a16:creationId xmlns:a16="http://schemas.microsoft.com/office/drawing/2014/main" id="{F7054112-6940-404A-84C2-737EC3DF6AF2}"/>
              </a:ext>
            </a:extLst>
          </p:cNvPr>
          <p:cNvSpPr txBox="1"/>
          <p:nvPr/>
        </p:nvSpPr>
        <p:spPr>
          <a:xfrm>
            <a:off x="5830747" y="3213266"/>
            <a:ext cx="478288" cy="58477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32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&lt;</a:t>
            </a:r>
          </a:p>
        </p:txBody>
      </p:sp>
    </p:spTree>
    <p:extLst>
      <p:ext uri="{BB962C8B-B14F-4D97-AF65-F5344CB8AC3E}">
        <p14:creationId xmlns:p14="http://schemas.microsoft.com/office/powerpoint/2010/main" val="2991106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r>
              <a:rPr lang="en-US" dirty="0"/>
              <a:t>What if not including control X variables?</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a:xfrm>
            <a:off x="6300192" y="1635646"/>
            <a:ext cx="2449090" cy="2220520"/>
          </a:xfrm>
        </p:spPr>
        <p:txBody>
          <a:bodyPr/>
          <a:lstStyle/>
          <a:p>
            <a:pPr marL="285750" indent="-285750">
              <a:buFont typeface="Arial" panose="020B0604020202020204" pitchFamily="34" charset="0"/>
              <a:buChar char="•"/>
            </a:pPr>
            <a:r>
              <a:rPr lang="en-US" dirty="0"/>
              <a:t>Effect size changes dramatically. </a:t>
            </a:r>
          </a:p>
          <a:p>
            <a:pPr marL="285750" indent="-285750">
              <a:buFont typeface="Arial" panose="020B0604020202020204" pitchFamily="34" charset="0"/>
              <a:buChar char="•"/>
            </a:pPr>
            <a:r>
              <a:rPr lang="en-US" dirty="0"/>
              <a:t>“Only Product strategy” and “Clarity” also became significant. </a:t>
            </a:r>
          </a:p>
          <a:p>
            <a:pPr marL="285750" indent="-285750">
              <a:buFont typeface="Arial" panose="020B0604020202020204" pitchFamily="34" charset="0"/>
              <a:buChar char="•"/>
            </a:pPr>
            <a:r>
              <a:rPr lang="en-US" dirty="0"/>
              <a:t>It might mislead decision-making. </a:t>
            </a:r>
          </a:p>
        </p:txBody>
      </p:sp>
      <p:grpSp>
        <p:nvGrpSpPr>
          <p:cNvPr id="7" name="Group 6">
            <a:extLst>
              <a:ext uri="{FF2B5EF4-FFF2-40B4-BE49-F238E27FC236}">
                <a16:creationId xmlns:a16="http://schemas.microsoft.com/office/drawing/2014/main" id="{AD0F5702-0274-4F22-80CC-3E00B8E8B1A4}"/>
              </a:ext>
            </a:extLst>
          </p:cNvPr>
          <p:cNvGrpSpPr/>
          <p:nvPr/>
        </p:nvGrpSpPr>
        <p:grpSpPr>
          <a:xfrm>
            <a:off x="477432" y="1059582"/>
            <a:ext cx="2574537" cy="3939902"/>
            <a:chOff x="3077583" y="-23634"/>
            <a:chExt cx="3718611" cy="5167134"/>
          </a:xfrm>
        </p:grpSpPr>
        <p:pic>
          <p:nvPicPr>
            <p:cNvPr id="5" name="Picture 4">
              <a:extLst>
                <a:ext uri="{FF2B5EF4-FFF2-40B4-BE49-F238E27FC236}">
                  <a16:creationId xmlns:a16="http://schemas.microsoft.com/office/drawing/2014/main" id="{E823A958-B299-4C1F-9BB1-F355CD25C09B}"/>
                </a:ext>
              </a:extLst>
            </p:cNvPr>
            <p:cNvPicPr>
              <a:picLocks noChangeAspect="1"/>
            </p:cNvPicPr>
            <p:nvPr/>
          </p:nvPicPr>
          <p:blipFill>
            <a:blip r:embed="rId2"/>
            <a:stretch>
              <a:fillRect/>
            </a:stretch>
          </p:blipFill>
          <p:spPr>
            <a:xfrm>
              <a:off x="3077583" y="0"/>
              <a:ext cx="3019313" cy="5143500"/>
            </a:xfrm>
            <a:prstGeom prst="rect">
              <a:avLst/>
            </a:prstGeom>
          </p:spPr>
        </p:pic>
        <p:pic>
          <p:nvPicPr>
            <p:cNvPr id="6" name="Picture 5">
              <a:extLst>
                <a:ext uri="{FF2B5EF4-FFF2-40B4-BE49-F238E27FC236}">
                  <a16:creationId xmlns:a16="http://schemas.microsoft.com/office/drawing/2014/main" id="{C4F9CA5D-DAF7-4FF2-B28F-CB3D59B09F70}"/>
                </a:ext>
              </a:extLst>
            </p:cNvPr>
            <p:cNvPicPr>
              <a:picLocks noChangeAspect="1"/>
            </p:cNvPicPr>
            <p:nvPr/>
          </p:nvPicPr>
          <p:blipFill>
            <a:blip r:embed="rId3"/>
            <a:stretch>
              <a:fillRect/>
            </a:stretch>
          </p:blipFill>
          <p:spPr>
            <a:xfrm>
              <a:off x="6156176" y="-23634"/>
              <a:ext cx="640018" cy="5143500"/>
            </a:xfrm>
            <a:prstGeom prst="rect">
              <a:avLst/>
            </a:prstGeom>
          </p:spPr>
        </p:pic>
      </p:grpSp>
      <p:grpSp>
        <p:nvGrpSpPr>
          <p:cNvPr id="9" name="Group 8">
            <a:extLst>
              <a:ext uri="{FF2B5EF4-FFF2-40B4-BE49-F238E27FC236}">
                <a16:creationId xmlns:a16="http://schemas.microsoft.com/office/drawing/2014/main" id="{EBF0803A-082A-4E40-9E22-0888F7AA6975}"/>
              </a:ext>
            </a:extLst>
          </p:cNvPr>
          <p:cNvGrpSpPr/>
          <p:nvPr/>
        </p:nvGrpSpPr>
        <p:grpSpPr>
          <a:xfrm>
            <a:off x="3347863" y="1362667"/>
            <a:ext cx="2664297" cy="3564809"/>
            <a:chOff x="2855766" y="0"/>
            <a:chExt cx="4057573" cy="5143500"/>
          </a:xfrm>
        </p:grpSpPr>
        <p:pic>
          <p:nvPicPr>
            <p:cNvPr id="4" name="Picture 3">
              <a:extLst>
                <a:ext uri="{FF2B5EF4-FFF2-40B4-BE49-F238E27FC236}">
                  <a16:creationId xmlns:a16="http://schemas.microsoft.com/office/drawing/2014/main" id="{FF31FBF5-0C36-48AD-A5CC-22094EDA7873}"/>
                </a:ext>
              </a:extLst>
            </p:cNvPr>
            <p:cNvPicPr>
              <a:picLocks noChangeAspect="1"/>
            </p:cNvPicPr>
            <p:nvPr/>
          </p:nvPicPr>
          <p:blipFill>
            <a:blip r:embed="rId4"/>
            <a:stretch>
              <a:fillRect/>
            </a:stretch>
          </p:blipFill>
          <p:spPr>
            <a:xfrm>
              <a:off x="2855766" y="0"/>
              <a:ext cx="3432467" cy="5143500"/>
            </a:xfrm>
            <a:prstGeom prst="rect">
              <a:avLst/>
            </a:prstGeom>
          </p:spPr>
        </p:pic>
        <p:pic>
          <p:nvPicPr>
            <p:cNvPr id="8" name="Picture 7">
              <a:extLst>
                <a:ext uri="{FF2B5EF4-FFF2-40B4-BE49-F238E27FC236}">
                  <a16:creationId xmlns:a16="http://schemas.microsoft.com/office/drawing/2014/main" id="{9B65E0A4-869E-42D8-8B2C-0EFF63CF6BD3}"/>
                </a:ext>
              </a:extLst>
            </p:cNvPr>
            <p:cNvPicPr>
              <a:picLocks noChangeAspect="1"/>
            </p:cNvPicPr>
            <p:nvPr/>
          </p:nvPicPr>
          <p:blipFill>
            <a:blip r:embed="rId5"/>
            <a:stretch>
              <a:fillRect/>
            </a:stretch>
          </p:blipFill>
          <p:spPr>
            <a:xfrm>
              <a:off x="6241905" y="24800"/>
              <a:ext cx="671434" cy="5067230"/>
            </a:xfrm>
            <a:prstGeom prst="rect">
              <a:avLst/>
            </a:prstGeom>
          </p:spPr>
        </p:pic>
      </p:grpSp>
      <p:sp>
        <p:nvSpPr>
          <p:cNvPr id="10" name="TextBox 9">
            <a:extLst>
              <a:ext uri="{FF2B5EF4-FFF2-40B4-BE49-F238E27FC236}">
                <a16:creationId xmlns:a16="http://schemas.microsoft.com/office/drawing/2014/main" id="{3739B686-27EB-4387-AFA0-7025743A8DDF}"/>
              </a:ext>
            </a:extLst>
          </p:cNvPr>
          <p:cNvSpPr txBox="1"/>
          <p:nvPr/>
        </p:nvSpPr>
        <p:spPr>
          <a:xfrm>
            <a:off x="539552" y="1131590"/>
            <a:ext cx="1071127" cy="269304"/>
          </a:xfrm>
          <a:prstGeom prst="rect">
            <a:avLst/>
          </a:prstGeom>
          <a:ln>
            <a:solidFill>
              <a:srgbClr val="FF0000"/>
            </a:solidFill>
          </a:ln>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With Control</a:t>
            </a:r>
          </a:p>
        </p:txBody>
      </p:sp>
      <p:sp>
        <p:nvSpPr>
          <p:cNvPr id="11" name="TextBox 10">
            <a:extLst>
              <a:ext uri="{FF2B5EF4-FFF2-40B4-BE49-F238E27FC236}">
                <a16:creationId xmlns:a16="http://schemas.microsoft.com/office/drawing/2014/main" id="{2C2C119B-9FD8-4E52-8195-CC90FF9CECE4}"/>
              </a:ext>
            </a:extLst>
          </p:cNvPr>
          <p:cNvSpPr txBox="1"/>
          <p:nvPr/>
        </p:nvSpPr>
        <p:spPr>
          <a:xfrm>
            <a:off x="3447610" y="1413862"/>
            <a:ext cx="1300356" cy="269304"/>
          </a:xfrm>
          <a:prstGeom prst="rect">
            <a:avLst/>
          </a:prstGeom>
          <a:ln>
            <a:solidFill>
              <a:srgbClr val="FF0000"/>
            </a:solidFill>
          </a:ln>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5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Without Control</a:t>
            </a:r>
          </a:p>
        </p:txBody>
      </p:sp>
      <p:sp>
        <p:nvSpPr>
          <p:cNvPr id="16" name="Rectangle 15"/>
          <p:cNvSpPr/>
          <p:nvPr/>
        </p:nvSpPr>
        <p:spPr>
          <a:xfrm>
            <a:off x="467544" y="2234570"/>
            <a:ext cx="2598321" cy="164554"/>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467544" y="3182103"/>
            <a:ext cx="2598321" cy="164554"/>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3347864" y="2086744"/>
            <a:ext cx="2664296" cy="216024"/>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3347864" y="3035548"/>
            <a:ext cx="2664296" cy="216024"/>
          </a:xfrm>
          <a:prstGeom prst="rect">
            <a:avLst/>
          </a:prstGeom>
          <a:solidFill>
            <a:srgbClr val="FF0000">
              <a:alpha val="5000"/>
            </a:srgbClr>
          </a:solidFill>
          <a:ln w="127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01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A5B7C-6884-4205-A499-614A2C104B58}"/>
              </a:ext>
            </a:extLst>
          </p:cNvPr>
          <p:cNvSpPr>
            <a:spLocks noGrp="1"/>
          </p:cNvSpPr>
          <p:nvPr>
            <p:ph type="title"/>
          </p:nvPr>
        </p:nvSpPr>
        <p:spPr/>
        <p:txBody>
          <a:bodyPr/>
          <a:lstStyle/>
          <a:p>
            <a:r>
              <a:rPr lang="en-AU" dirty="0"/>
              <a:t>Conclusion</a:t>
            </a:r>
          </a:p>
        </p:txBody>
      </p:sp>
      <p:sp>
        <p:nvSpPr>
          <p:cNvPr id="3" name="Text Placeholder 2">
            <a:extLst>
              <a:ext uri="{FF2B5EF4-FFF2-40B4-BE49-F238E27FC236}">
                <a16:creationId xmlns:a16="http://schemas.microsoft.com/office/drawing/2014/main" id="{3B0495D9-D32A-43C9-87AB-048C98A815DC}"/>
              </a:ext>
            </a:extLst>
          </p:cNvPr>
          <p:cNvSpPr>
            <a:spLocks noGrp="1"/>
          </p:cNvSpPr>
          <p:nvPr>
            <p:ph type="body" idx="10"/>
          </p:nvPr>
        </p:nvSpPr>
        <p:spPr>
          <a:xfrm>
            <a:off x="478632" y="987574"/>
            <a:ext cx="8485856" cy="3816424"/>
          </a:xfrm>
        </p:spPr>
        <p:txBody>
          <a:bodyPr/>
          <a:lstStyle/>
          <a:p>
            <a:r>
              <a:rPr lang="en-AU" dirty="0"/>
              <a:t>Pictorial information extraction became possible. Thank you AI~</a:t>
            </a:r>
          </a:p>
          <a:p>
            <a:pPr>
              <a:buFontTx/>
              <a:buChar char="-"/>
            </a:pPr>
            <a:r>
              <a:rPr lang="en-AU" dirty="0"/>
              <a:t>Facial feature (celebrity, emotion, gender, age, ethnicity…) / object detection</a:t>
            </a:r>
          </a:p>
          <a:p>
            <a:pPr>
              <a:buFontTx/>
              <a:buChar char="-"/>
            </a:pPr>
            <a:r>
              <a:rPr lang="en-AU" dirty="0"/>
              <a:t>Picture characteristics </a:t>
            </a:r>
          </a:p>
          <a:p>
            <a:pPr>
              <a:buFontTx/>
              <a:buChar char="-"/>
            </a:pPr>
            <a:r>
              <a:rPr lang="en-AU" dirty="0"/>
              <a:t>Picture mapping (picture search) </a:t>
            </a:r>
          </a:p>
          <a:p>
            <a:r>
              <a:rPr lang="en-AU" dirty="0"/>
              <a:t>Regression</a:t>
            </a:r>
          </a:p>
          <a:p>
            <a:pPr>
              <a:buFontTx/>
              <a:buChar char="-"/>
            </a:pPr>
            <a:r>
              <a:rPr lang="en-AU" dirty="0"/>
              <a:t>For categorical X variables, interpret the effect relatively compared to baseline category. </a:t>
            </a:r>
          </a:p>
          <a:p>
            <a:pPr>
              <a:buFontTx/>
              <a:buChar char="-"/>
            </a:pPr>
            <a:r>
              <a:rPr lang="en-AU" dirty="0"/>
              <a:t>Check outliers</a:t>
            </a:r>
          </a:p>
          <a:p>
            <a:pPr>
              <a:buFontTx/>
              <a:buChar char="-"/>
            </a:pPr>
            <a:r>
              <a:rPr lang="en-AU" dirty="0"/>
              <a:t>Add necessary control variables (Know business context). </a:t>
            </a:r>
          </a:p>
          <a:p>
            <a:pPr marL="0" indent="0"/>
            <a:r>
              <a:rPr lang="en-AU" dirty="0"/>
              <a:t>Exciting time to analyse Picture Advertising. In general, any picture!</a:t>
            </a:r>
          </a:p>
        </p:txBody>
      </p:sp>
    </p:spTree>
    <p:extLst>
      <p:ext uri="{BB962C8B-B14F-4D97-AF65-F5344CB8AC3E}">
        <p14:creationId xmlns:p14="http://schemas.microsoft.com/office/powerpoint/2010/main" val="368967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3FDC-86E5-40A8-B81B-2E61D8FFC53C}"/>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77EB1F7F-DE08-4287-8B0D-4EB938AA350C}"/>
              </a:ext>
            </a:extLst>
          </p:cNvPr>
          <p:cNvSpPr>
            <a:spLocks noGrp="1"/>
          </p:cNvSpPr>
          <p:nvPr>
            <p:ph type="body" idx="10"/>
          </p:nvPr>
        </p:nvSpPr>
        <p:spPr>
          <a:xfrm>
            <a:off x="488951" y="1685925"/>
            <a:ext cx="8208962" cy="3095625"/>
          </a:xfrm>
        </p:spPr>
        <p:txBody>
          <a:bodyPr/>
          <a:lstStyle/>
          <a:p>
            <a:r>
              <a:rPr lang="en-US" sz="3600" dirty="0"/>
              <a:t>2. Case study: </a:t>
            </a:r>
          </a:p>
          <a:p>
            <a:r>
              <a:rPr lang="en-US" sz="3600" dirty="0"/>
              <a:t>		DHC Korea Instagram Picture Ad</a:t>
            </a:r>
            <a:endParaRPr lang="en-AU" sz="3600" dirty="0"/>
          </a:p>
        </p:txBody>
      </p:sp>
    </p:spTree>
    <p:extLst>
      <p:ext uri="{BB962C8B-B14F-4D97-AF65-F5344CB8AC3E}">
        <p14:creationId xmlns:p14="http://schemas.microsoft.com/office/powerpoint/2010/main" val="472012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r>
              <a:rPr lang="en-US" dirty="0"/>
              <a:t>Case study: DHC Korea Instagram Picture Ad</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p:txBody>
          <a:bodyPr/>
          <a:lstStyle/>
          <a:p>
            <a:pPr marL="0" indent="0"/>
            <a:endParaRPr lang="en-US" dirty="0"/>
          </a:p>
        </p:txBody>
      </p:sp>
      <p:pic>
        <p:nvPicPr>
          <p:cNvPr id="5" name="Picture 4">
            <a:extLst>
              <a:ext uri="{FF2B5EF4-FFF2-40B4-BE49-F238E27FC236}">
                <a16:creationId xmlns:a16="http://schemas.microsoft.com/office/drawing/2014/main" id="{5E6DF298-0A10-40E5-AFA2-D0D7DAE0A5D8}"/>
              </a:ext>
            </a:extLst>
          </p:cNvPr>
          <p:cNvPicPr>
            <a:picLocks noChangeAspect="1"/>
          </p:cNvPicPr>
          <p:nvPr/>
        </p:nvPicPr>
        <p:blipFill>
          <a:blip r:embed="rId2"/>
          <a:stretch>
            <a:fillRect/>
          </a:stretch>
        </p:blipFill>
        <p:spPr>
          <a:xfrm>
            <a:off x="539552" y="1538942"/>
            <a:ext cx="5175910" cy="2448272"/>
          </a:xfrm>
          <a:prstGeom prst="rect">
            <a:avLst/>
          </a:prstGeom>
        </p:spPr>
      </p:pic>
      <p:pic>
        <p:nvPicPr>
          <p:cNvPr id="6" name="Picture 5">
            <a:extLst>
              <a:ext uri="{FF2B5EF4-FFF2-40B4-BE49-F238E27FC236}">
                <a16:creationId xmlns:a16="http://schemas.microsoft.com/office/drawing/2014/main" id="{AA1615B0-AB89-4A6E-8118-6BDF57671100}"/>
              </a:ext>
            </a:extLst>
          </p:cNvPr>
          <p:cNvPicPr>
            <a:picLocks noChangeAspect="1"/>
          </p:cNvPicPr>
          <p:nvPr/>
        </p:nvPicPr>
        <p:blipFill>
          <a:blip r:embed="rId3"/>
          <a:stretch>
            <a:fillRect/>
          </a:stretch>
        </p:blipFill>
        <p:spPr>
          <a:xfrm>
            <a:off x="6012160" y="1707654"/>
            <a:ext cx="2486048" cy="2499357"/>
          </a:xfrm>
          <a:prstGeom prst="rect">
            <a:avLst/>
          </a:prstGeom>
        </p:spPr>
      </p:pic>
      <p:sp>
        <p:nvSpPr>
          <p:cNvPr id="7" name="TextBox 6">
            <a:extLst>
              <a:ext uri="{FF2B5EF4-FFF2-40B4-BE49-F238E27FC236}">
                <a16:creationId xmlns:a16="http://schemas.microsoft.com/office/drawing/2014/main" id="{907305EA-9641-43A0-93C9-352AD6B9C7D8}"/>
              </a:ext>
            </a:extLst>
          </p:cNvPr>
          <p:cNvSpPr txBox="1"/>
          <p:nvPr/>
        </p:nvSpPr>
        <p:spPr>
          <a:xfrm>
            <a:off x="6695840" y="1285119"/>
            <a:ext cx="1404552" cy="33855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6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Model: Nana</a:t>
            </a:r>
          </a:p>
        </p:txBody>
      </p:sp>
    </p:spTree>
    <p:extLst>
      <p:ext uri="{BB962C8B-B14F-4D97-AF65-F5344CB8AC3E}">
        <p14:creationId xmlns:p14="http://schemas.microsoft.com/office/powerpoint/2010/main" val="2533316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2" y="361950"/>
            <a:ext cx="8568184" cy="923330"/>
          </a:xfrm>
        </p:spPr>
        <p:txBody>
          <a:bodyPr/>
          <a:lstStyle/>
          <a:p>
            <a:r>
              <a:rPr lang="en-US" dirty="0"/>
              <a:t>DHC Korea wants to know the best ad strategy</a:t>
            </a:r>
          </a:p>
        </p:txBody>
      </p:sp>
      <p:pic>
        <p:nvPicPr>
          <p:cNvPr id="6" name="Picture 5">
            <a:extLst>
              <a:ext uri="{FF2B5EF4-FFF2-40B4-BE49-F238E27FC236}">
                <a16:creationId xmlns:a16="http://schemas.microsoft.com/office/drawing/2014/main" id="{AA1615B0-AB89-4A6E-8118-6BDF57671100}"/>
              </a:ext>
            </a:extLst>
          </p:cNvPr>
          <p:cNvPicPr>
            <a:picLocks noChangeAspect="1"/>
          </p:cNvPicPr>
          <p:nvPr/>
        </p:nvPicPr>
        <p:blipFill>
          <a:blip r:embed="rId2"/>
          <a:stretch>
            <a:fillRect/>
          </a:stretch>
        </p:blipFill>
        <p:spPr>
          <a:xfrm>
            <a:off x="6012160" y="1707654"/>
            <a:ext cx="2486048" cy="2499357"/>
          </a:xfrm>
          <a:prstGeom prst="rect">
            <a:avLst/>
          </a:prstGeom>
        </p:spPr>
      </p:pic>
      <p:sp>
        <p:nvSpPr>
          <p:cNvPr id="7" name="TextBox 6">
            <a:extLst>
              <a:ext uri="{FF2B5EF4-FFF2-40B4-BE49-F238E27FC236}">
                <a16:creationId xmlns:a16="http://schemas.microsoft.com/office/drawing/2014/main" id="{907305EA-9641-43A0-93C9-352AD6B9C7D8}"/>
              </a:ext>
            </a:extLst>
          </p:cNvPr>
          <p:cNvSpPr txBox="1"/>
          <p:nvPr/>
        </p:nvSpPr>
        <p:spPr>
          <a:xfrm>
            <a:off x="827584" y="1369100"/>
            <a:ext cx="1087157" cy="33855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6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(1) Model</a:t>
            </a:r>
          </a:p>
        </p:txBody>
      </p:sp>
      <p:sp>
        <p:nvSpPr>
          <p:cNvPr id="8" name="TextBox 7">
            <a:extLst>
              <a:ext uri="{FF2B5EF4-FFF2-40B4-BE49-F238E27FC236}">
                <a16:creationId xmlns:a16="http://schemas.microsoft.com/office/drawing/2014/main" id="{AD49E8B6-612E-42E1-B04F-3E54AE1AD95D}"/>
              </a:ext>
            </a:extLst>
          </p:cNvPr>
          <p:cNvSpPr txBox="1"/>
          <p:nvPr/>
        </p:nvSpPr>
        <p:spPr>
          <a:xfrm>
            <a:off x="3554314" y="1369100"/>
            <a:ext cx="1268296" cy="33855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6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(2) Product</a:t>
            </a:r>
          </a:p>
        </p:txBody>
      </p:sp>
      <p:sp>
        <p:nvSpPr>
          <p:cNvPr id="9" name="TextBox 8">
            <a:extLst>
              <a:ext uri="{FF2B5EF4-FFF2-40B4-BE49-F238E27FC236}">
                <a16:creationId xmlns:a16="http://schemas.microsoft.com/office/drawing/2014/main" id="{37C45087-57B0-4396-9BF5-80CD3DAD8E89}"/>
              </a:ext>
            </a:extLst>
          </p:cNvPr>
          <p:cNvSpPr txBox="1"/>
          <p:nvPr/>
        </p:nvSpPr>
        <p:spPr>
          <a:xfrm>
            <a:off x="6218610" y="1369100"/>
            <a:ext cx="2097049" cy="33855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6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(3) Model + Product</a:t>
            </a:r>
          </a:p>
        </p:txBody>
      </p:sp>
      <p:sp>
        <p:nvSpPr>
          <p:cNvPr id="4" name="TextBox 3">
            <a:extLst>
              <a:ext uri="{FF2B5EF4-FFF2-40B4-BE49-F238E27FC236}">
                <a16:creationId xmlns:a16="http://schemas.microsoft.com/office/drawing/2014/main" id="{01B028F9-C5EB-4CF2-AA83-B0BEE3BAA250}"/>
              </a:ext>
            </a:extLst>
          </p:cNvPr>
          <p:cNvSpPr txBox="1"/>
          <p:nvPr/>
        </p:nvSpPr>
        <p:spPr>
          <a:xfrm>
            <a:off x="179512" y="987574"/>
            <a:ext cx="1122423" cy="400110"/>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000"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Goal 1: </a:t>
            </a:r>
          </a:p>
        </p:txBody>
      </p:sp>
      <p:pic>
        <p:nvPicPr>
          <p:cNvPr id="10" name="Picture 9" descr="A picture containing table, wooden, ground, sitting&#10;&#10;Description generated with very high confidence">
            <a:extLst>
              <a:ext uri="{FF2B5EF4-FFF2-40B4-BE49-F238E27FC236}">
                <a16:creationId xmlns:a16="http://schemas.microsoft.com/office/drawing/2014/main" id="{2A121D46-2583-4017-82C3-8B3C4F4F7A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832" y="1791474"/>
            <a:ext cx="2376264" cy="2376264"/>
          </a:xfrm>
          <a:prstGeom prst="rect">
            <a:avLst/>
          </a:prstGeom>
        </p:spPr>
      </p:pic>
      <p:pic>
        <p:nvPicPr>
          <p:cNvPr id="11" name="Picture 10" descr="A person smiling for the camera&#10;&#10;Description generated with very high confidence">
            <a:extLst>
              <a:ext uri="{FF2B5EF4-FFF2-40B4-BE49-F238E27FC236}">
                <a16:creationId xmlns:a16="http://schemas.microsoft.com/office/drawing/2014/main" id="{D281B121-3F37-496A-BBCA-E3A8A22706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321" y="1791474"/>
            <a:ext cx="2376264" cy="2376264"/>
          </a:xfrm>
          <a:prstGeom prst="rect">
            <a:avLst/>
          </a:prstGeom>
        </p:spPr>
      </p:pic>
    </p:spTree>
    <p:extLst>
      <p:ext uri="{BB962C8B-B14F-4D97-AF65-F5344CB8AC3E}">
        <p14:creationId xmlns:p14="http://schemas.microsoft.com/office/powerpoint/2010/main" val="165469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2" y="361950"/>
            <a:ext cx="8568184" cy="461665"/>
          </a:xfrm>
        </p:spPr>
        <p:txBody>
          <a:bodyPr/>
          <a:lstStyle/>
          <a:p>
            <a:r>
              <a:rPr lang="en-US" dirty="0"/>
              <a:t>Goal 2: helpful pictorial information?</a:t>
            </a:r>
          </a:p>
        </p:txBody>
      </p:sp>
      <p:sp>
        <p:nvSpPr>
          <p:cNvPr id="4" name="TextBox 3">
            <a:extLst>
              <a:ext uri="{FF2B5EF4-FFF2-40B4-BE49-F238E27FC236}">
                <a16:creationId xmlns:a16="http://schemas.microsoft.com/office/drawing/2014/main" id="{01B028F9-C5EB-4CF2-AA83-B0BEE3BAA250}"/>
              </a:ext>
            </a:extLst>
          </p:cNvPr>
          <p:cNvSpPr txBox="1"/>
          <p:nvPr/>
        </p:nvSpPr>
        <p:spPr>
          <a:xfrm>
            <a:off x="884264" y="1563638"/>
            <a:ext cx="5553123" cy="2677656"/>
          </a:xfrm>
          <a:prstGeom prst="rect">
            <a:avLst/>
          </a:prstGeom>
        </p:spPr>
        <p:txBody>
          <a:bodyPr wrap="none" rtlCol="0">
            <a:spAutoFit/>
          </a:bodyPr>
          <a:lstStyle/>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kumimoji="0" lang="en-AU" b="1" i="0" u="none" strike="noStrike" kern="1200" cap="none" spc="0" normalizeH="0" baseline="0" noProof="0" dirty="0">
                <a:ln>
                  <a:noFill/>
                </a:ln>
                <a:solidFill>
                  <a:schemeClr val="tx1"/>
                </a:solidFill>
                <a:effectLst/>
                <a:uLnTx/>
                <a:uFillTx/>
                <a:latin typeface="+mj-lt"/>
                <a:ea typeface="Arial Hebrew Scholar" charset="-79"/>
                <a:cs typeface="Arial Hebrew Scholar" charset="-79"/>
              </a:rPr>
              <a:t>Colourful</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b="1" dirty="0">
                <a:latin typeface="+mj-lt"/>
                <a:ea typeface="Arial Hebrew Scholar" charset="-79"/>
                <a:cs typeface="Arial Hebrew Scholar" charset="-79"/>
              </a:rPr>
              <a:t>Particular colour: Green, Black,…</a:t>
            </a:r>
            <a:endParaRPr kumimoji="0" lang="en-AU" b="1" i="0" u="none" strike="noStrike" kern="1200" cap="none" spc="0" normalizeH="0" baseline="0" noProof="0" dirty="0">
              <a:ln>
                <a:noFill/>
              </a:ln>
              <a:solidFill>
                <a:schemeClr val="tx1"/>
              </a:solidFill>
              <a:effectLst/>
              <a:uLnTx/>
              <a:uFillTx/>
              <a:latin typeface="+mj-lt"/>
              <a:ea typeface="Arial Hebrew Scholar" charset="-79"/>
              <a:cs typeface="Arial Hebrew Scholar" charset="-79"/>
            </a:endParaRP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b="1" dirty="0">
                <a:latin typeface="+mj-lt"/>
                <a:ea typeface="Arial Hebrew Scholar" charset="-79"/>
                <a:cs typeface="Arial Hebrew Scholar" charset="-79"/>
              </a:rPr>
              <a:t>Contrast</a:t>
            </a:r>
          </a:p>
          <a:p>
            <a:pPr marL="457200" indent="-457200" eaLnBrk="1" fontAlgn="auto" hangingPunct="1">
              <a:spcBef>
                <a:spcPct val="20000"/>
              </a:spcBef>
              <a:spcAft>
                <a:spcPts val="0"/>
              </a:spcAft>
              <a:buFont typeface="Arial" panose="020B0604020202020204" pitchFamily="34" charset="0"/>
              <a:buChar char="•"/>
            </a:pPr>
            <a:r>
              <a:rPr lang="en-AU" b="1" dirty="0">
                <a:ea typeface="Arial Hebrew Scholar" charset="-79"/>
                <a:cs typeface="Arial Hebrew Scholar" charset="-79"/>
              </a:rPr>
              <a:t>Clarity</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b="1" dirty="0">
                <a:latin typeface="+mj-lt"/>
                <a:ea typeface="Arial Hebrew Scholar" charset="-79"/>
                <a:cs typeface="Arial Hebrew Scholar" charset="-79"/>
              </a:rPr>
              <a:t>Brightness</a:t>
            </a:r>
          </a:p>
          <a:p>
            <a:pPr marL="457200" marR="0" indent="-4572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pPr>
            <a:r>
              <a:rPr lang="en-AU" b="1" dirty="0">
                <a:latin typeface="+mj-lt"/>
                <a:ea typeface="Arial Hebrew Scholar" charset="-79"/>
                <a:cs typeface="Arial Hebrew Scholar" charset="-79"/>
              </a:rPr>
              <a:t>….</a:t>
            </a:r>
          </a:p>
        </p:txBody>
      </p:sp>
    </p:spTree>
    <p:extLst>
      <p:ext uri="{BB962C8B-B14F-4D97-AF65-F5344CB8AC3E}">
        <p14:creationId xmlns:p14="http://schemas.microsoft.com/office/powerpoint/2010/main" val="220527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93A2-2961-4E73-9E70-BB36782C3EBF}"/>
              </a:ext>
            </a:extLst>
          </p:cNvPr>
          <p:cNvSpPr>
            <a:spLocks noGrp="1"/>
          </p:cNvSpPr>
          <p:nvPr>
            <p:ph type="title"/>
          </p:nvPr>
        </p:nvSpPr>
        <p:spPr>
          <a:xfrm>
            <a:off x="468313" y="361950"/>
            <a:ext cx="8229600" cy="461665"/>
          </a:xfrm>
        </p:spPr>
        <p:txBody>
          <a:bodyPr/>
          <a:lstStyle/>
          <a:p>
            <a:pPr marL="0" indent="0"/>
            <a:r>
              <a:rPr lang="en-US" dirty="0"/>
              <a:t>Pictorial Information Extraction</a:t>
            </a:r>
          </a:p>
        </p:txBody>
      </p:sp>
      <p:sp>
        <p:nvSpPr>
          <p:cNvPr id="3" name="Text Placeholder 2">
            <a:extLst>
              <a:ext uri="{FF2B5EF4-FFF2-40B4-BE49-F238E27FC236}">
                <a16:creationId xmlns:a16="http://schemas.microsoft.com/office/drawing/2014/main" id="{2BC0354E-E975-4C1C-8CF4-03BB99911D2A}"/>
              </a:ext>
            </a:extLst>
          </p:cNvPr>
          <p:cNvSpPr>
            <a:spLocks noGrp="1"/>
          </p:cNvSpPr>
          <p:nvPr>
            <p:ph type="body" idx="10"/>
          </p:nvPr>
        </p:nvSpPr>
        <p:spPr/>
        <p:txBody>
          <a:bodyPr/>
          <a:lstStyle/>
          <a:p>
            <a:pPr marL="457200" indent="-457200">
              <a:buFont typeface="+mj-lt"/>
              <a:buAutoNum type="arabicParenR"/>
            </a:pPr>
            <a:r>
              <a:rPr lang="en-US" sz="2000" dirty="0"/>
              <a:t>Microsoft / Google API (Application Programming Interface)</a:t>
            </a:r>
          </a:p>
          <a:p>
            <a:pPr marL="457200" indent="-457200">
              <a:buFont typeface="+mj-lt"/>
              <a:buAutoNum type="arabicParenR"/>
            </a:pPr>
            <a:r>
              <a:rPr lang="en-US" sz="2000" dirty="0"/>
              <a:t>Python library for image characteristics: color, brightness, balance, clarity, contrast</a:t>
            </a:r>
          </a:p>
          <a:p>
            <a:pPr marL="457200" indent="-457200">
              <a:buFont typeface="+mj-lt"/>
              <a:buAutoNum type="arabicParenR"/>
            </a:pPr>
            <a:r>
              <a:rPr lang="en-US" sz="2000" dirty="0"/>
              <a:t>Picture mapping: (e.g. Google photo search) </a:t>
            </a:r>
          </a:p>
        </p:txBody>
      </p:sp>
    </p:spTree>
    <p:extLst>
      <p:ext uri="{BB962C8B-B14F-4D97-AF65-F5344CB8AC3E}">
        <p14:creationId xmlns:p14="http://schemas.microsoft.com/office/powerpoint/2010/main" val="1578337542"/>
      </p:ext>
    </p:extLst>
  </p:cSld>
  <p:clrMapOvr>
    <a:masterClrMapping/>
  </p:clrMapOvr>
</p:sld>
</file>

<file path=ppt/theme/theme1.xml><?xml version="1.0" encoding="utf-8"?>
<a:theme xmlns:a="http://schemas.openxmlformats.org/drawingml/2006/main" name="16x9_Sydney">
  <a:themeElements>
    <a:clrScheme name="UNSW BUSINESS SCHOOL">
      <a:dk1>
        <a:srgbClr val="404040"/>
      </a:dk1>
      <a:lt1>
        <a:sysClr val="window" lastClr="FFFFFF"/>
      </a:lt1>
      <a:dk2>
        <a:srgbClr val="063E8D"/>
      </a:dk2>
      <a:lt2>
        <a:srgbClr val="CCCCCC"/>
      </a:lt2>
      <a:accent1>
        <a:srgbClr val="063E8D"/>
      </a:accent1>
      <a:accent2>
        <a:srgbClr val="FFD700"/>
      </a:accent2>
      <a:accent3>
        <a:srgbClr val="0067A8"/>
      </a:accent3>
      <a:accent4>
        <a:srgbClr val="00568E"/>
      </a:accent4>
      <a:accent5>
        <a:srgbClr val="004372"/>
      </a:accent5>
      <a:accent6>
        <a:srgbClr val="002E52"/>
      </a:accent6>
      <a:hlink>
        <a:srgbClr val="33CCFF"/>
      </a:hlink>
      <a:folHlink>
        <a:srgbClr val="063E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mj-lt"/>
            <a:ea typeface="Arial Hebrew Scholar" charset="-79"/>
            <a:cs typeface="Arial Hebrew Scholar" charset="-79"/>
          </a:defRPr>
        </a:defPPr>
      </a:lstStyle>
    </a:txDef>
  </a:objectDefaults>
  <a:extraClrSchemeLst/>
  <a:extLst>
    <a:ext uri="{05A4C25C-085E-4340-85A3-A5531E510DB2}">
      <thm15:themeFamily xmlns:thm15="http://schemas.microsoft.com/office/thememl/2012/main" name="Presentation8" id="{333DA908-B1DC-664D-A3C0-38A23F5CFC75}" vid="{C8840B35-50D4-6A4B-9651-990FFE758A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Resource Document" ma:contentTypeID="0x01010008768CDC8BD8F24E88688A23E1BBFFD40083F9DB452809BE4E9E961773873B9725" ma:contentTypeVersion="14" ma:contentTypeDescription="" ma:contentTypeScope="" ma:versionID="48ab0f67a53a0398623b41ebe333fdaf">
  <xsd:schema xmlns:xsd="http://www.w3.org/2001/XMLSchema" xmlns:xs="http://www.w3.org/2001/XMLSchema" xmlns:p="http://schemas.microsoft.com/office/2006/metadata/properties" xmlns:ns2="e2a6d7fd-cfb8-4aa2-8f9d-00d20bdc3a83" xmlns:ns3="78237fa5-fae7-4a08-ad29-c8feb430a382" xmlns:ns4="32708865-3bb8-408b-af27-2c049e41c9bb" targetNamespace="http://schemas.microsoft.com/office/2006/metadata/properties" ma:root="true" ma:fieldsID="8db2b28a442876282b60fd6b3ae52b34" ns2:_="" ns3:_="" ns4:_="">
    <xsd:import namespace="e2a6d7fd-cfb8-4aa2-8f9d-00d20bdc3a83"/>
    <xsd:import namespace="78237fa5-fae7-4a08-ad29-c8feb430a382"/>
    <xsd:import namespace="32708865-3bb8-408b-af27-2c049e41c9bb"/>
    <xsd:element name="properties">
      <xsd:complexType>
        <xsd:sequence>
          <xsd:element name="documentManagement">
            <xsd:complexType>
              <xsd:all>
                <xsd:element ref="ns2:TaxCatchAll" minOccurs="0"/>
                <xsd:element ref="ns2:TaxCatchAllLabel" minOccurs="0"/>
                <xsd:element ref="ns3:UnswBus_ResourceType"/>
                <xsd:element ref="ns3:UnswBus_Description" minOccurs="0"/>
                <xsd:element ref="ns2:l106d6d0667840b48999320499b4dd29" minOccurs="0"/>
                <xsd:element ref="ns2:cfdce602ab9848b4bf80c62eae0cddb3" minOccurs="0"/>
                <xsd:element ref="ns2:i7e4caf4883549738b3fce866cf588f7" minOccurs="0"/>
                <xsd:element ref="ns2:SharedWithUsers" minOccurs="0"/>
                <xsd:element ref="ns2:SharedWithDetails"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a6d7fd-cfb8-4aa2-8f9d-00d20bdc3a8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2cec8c26-97b4-48cb-a8fc-0ef68138d153}" ma:internalName="TaxCatchAll" ma:showField="CatchAllData" ma:web="e2a6d7fd-cfb8-4aa2-8f9d-00d20bdc3a8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2cec8c26-97b4-48cb-a8fc-0ef68138d153}" ma:internalName="TaxCatchAllLabel" ma:readOnly="true" ma:showField="CatchAllDataLabel" ma:web="e2a6d7fd-cfb8-4aa2-8f9d-00d20bdc3a83">
      <xsd:complexType>
        <xsd:complexContent>
          <xsd:extension base="dms:MultiChoiceLookup">
            <xsd:sequence>
              <xsd:element name="Value" type="dms:Lookup" maxOccurs="unbounded" minOccurs="0" nillable="true"/>
            </xsd:sequence>
          </xsd:extension>
        </xsd:complexContent>
      </xsd:complexType>
    </xsd:element>
    <xsd:element name="l106d6d0667840b48999320499b4dd29" ma:index="15" nillable="true" ma:taxonomy="true" ma:internalName="l106d6d0667840b48999320499b4dd29" ma:taxonomyFieldName="UnswBus_EnterpriseKeywords" ma:displayName="Enterprise Keywords" ma:default="" ma:fieldId="{5106d6d0-6678-40b4-8999-320499b4dd29}" ma:taxonomyMulti="true" ma:sspId="2b026aac-6b52-4d7e-a64d-f3ee90946f56" ma:termSetId="6b154277-0339-4047-8b7c-9c64337183f8" ma:anchorId="00000000-0000-0000-0000-000000000000" ma:open="false" ma:isKeyword="false">
      <xsd:complexType>
        <xsd:sequence>
          <xsd:element ref="pc:Terms" minOccurs="0" maxOccurs="1"/>
        </xsd:sequence>
      </xsd:complexType>
    </xsd:element>
    <xsd:element name="cfdce602ab9848b4bf80c62eae0cddb3" ma:index="16" nillable="true" ma:taxonomy="true" ma:internalName="cfdce602ab9848b4bf80c62eae0cddb3" ma:taxonomyFieldName="UnswBus_SchoolUnit" ma:displayName="School or Unit" ma:default="" ma:fieldId="{cfdce602-ab98-48b4-bf80-c62eae0cddb3}" ma:sspId="2b026aac-6b52-4d7e-a64d-f3ee90946f56" ma:termSetId="99342006-19d9-4d76-ae6d-6a49808a1b3d" ma:anchorId="00000000-0000-0000-0000-000000000000" ma:open="false" ma:isKeyword="false">
      <xsd:complexType>
        <xsd:sequence>
          <xsd:element ref="pc:Terms" minOccurs="0" maxOccurs="1"/>
        </xsd:sequence>
      </xsd:complexType>
    </xsd:element>
    <xsd:element name="i7e4caf4883549738b3fce866cf588f7" ma:index="17" ma:taxonomy="true" ma:internalName="i7e4caf4883549738b3fce866cf588f7" ma:taxonomyFieldName="UnswBus_ResourceCategory" ma:displayName="Resource Category" ma:default="" ma:fieldId="{27e4caf4-8835-4973-8b3f-ce866cf588f7}" ma:taxonomyMulti="true" ma:sspId="2b026aac-6b52-4d7e-a64d-f3ee90946f56" ma:termSetId="59e748ed-3424-4b0f-8a51-22a7215e5980" ma:anchorId="00000000-0000-0000-0000-000000000000" ma:open="false" ma:isKeyword="false">
      <xsd:complexType>
        <xsd:sequence>
          <xsd:element ref="pc:Terms" minOccurs="0" maxOccurs="1"/>
        </xsd:sequence>
      </xsd:complexType>
    </xsd:element>
    <xsd:element name="SharedWithUsers" ma:index="1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8237fa5-fae7-4a08-ad29-c8feb430a382" elementFormDefault="qualified">
    <xsd:import namespace="http://schemas.microsoft.com/office/2006/documentManagement/types"/>
    <xsd:import namespace="http://schemas.microsoft.com/office/infopath/2007/PartnerControls"/>
    <xsd:element name="UnswBus_ResourceType" ma:index="11" ma:displayName="Resource Type" ma:default="Brochure" ma:format="Dropdown" ma:internalName="UnswBus_ResourceType">
      <xsd:simpleType>
        <xsd:restriction base="dms:Choice">
          <xsd:enumeration value="Brochure"/>
          <xsd:enumeration value="Form"/>
          <xsd:enumeration value="Guidelines"/>
          <xsd:enumeration value="Manuals"/>
          <xsd:enumeration value="Minutes"/>
          <xsd:enumeration value="Newsletter"/>
          <xsd:enumeration value="Policy"/>
          <xsd:enumeration value="Procedure"/>
          <xsd:enumeration value="Protocol"/>
          <xsd:enumeration value="Reference"/>
          <xsd:enumeration value="Report"/>
          <xsd:enumeration value="Template"/>
        </xsd:restriction>
      </xsd:simpleType>
    </xsd:element>
    <xsd:element name="UnswBus_Description" ma:index="13" nillable="true" ma:displayName="Description" ma:internalName="UnswBus_Description">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708865-3bb8-408b-af27-2c049e41c9bb" elementFormDefault="qualified">
    <xsd:import namespace="http://schemas.microsoft.com/office/2006/documentManagement/types"/>
    <xsd:import namespace="http://schemas.microsoft.com/office/infopath/2007/PartnerControls"/>
    <xsd:element name="MediaServiceMetadata" ma:index="20" nillable="true" ma:displayName="MediaServiceMetadata" ma:description="" ma:hidden="true" ma:internalName="MediaServiceMetadata" ma:readOnly="true">
      <xsd:simpleType>
        <xsd:restriction base="dms:Note"/>
      </xsd:simpleType>
    </xsd:element>
    <xsd:element name="MediaServiceFastMetadata" ma:index="2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xmlns:pc="http://schemas.microsoft.com/office/infopath/2007/PartnerControls">
  <documentManagement>
    <UnswBus_ResourceType xmlns="78237fa5-fae7-4a08-ad29-c8feb430a382">Template</UnswBus_ResourceType>
    <i7e4caf4883549738b3fce866cf588f7 xmlns="e2a6d7fd-cfb8-4aa2-8f9d-00d20bdc3a83">
      <Terms xmlns="http://schemas.microsoft.com/office/infopath/2007/PartnerControls">
        <TermInfo xmlns="http://schemas.microsoft.com/office/infopath/2007/PartnerControls">
          <TermName xmlns="http://schemas.microsoft.com/office/infopath/2007/PartnerControls">Schools</TermName>
          <TermId xmlns="http://schemas.microsoft.com/office/infopath/2007/PartnerControls">8bf36c8b-62d3-46f0-b25e-9195f02982f3</TermId>
        </TermInfo>
      </Terms>
    </i7e4caf4883549738b3fce866cf588f7>
    <TaxCatchAll xmlns="e2a6d7fd-cfb8-4aa2-8f9d-00d20bdc3a83">
      <Value>82</Value>
    </TaxCatchAll>
    <UnswBus_Description xmlns="78237fa5-fae7-4a08-ad29-c8feb430a382">Branded templates produced by the UNSW Business School Marketing team</UnswBus_Description>
    <l106d6d0667840b48999320499b4dd29 xmlns="e2a6d7fd-cfb8-4aa2-8f9d-00d20bdc3a83">
      <Terms xmlns="http://schemas.microsoft.com/office/infopath/2007/PartnerControls"/>
    </l106d6d0667840b48999320499b4dd29>
    <cfdce602ab9848b4bf80c62eae0cddb3 xmlns="e2a6d7fd-cfb8-4aa2-8f9d-00d20bdc3a83">
      <Terms xmlns="http://schemas.microsoft.com/office/infopath/2007/PartnerControls"/>
    </cfdce602ab9848b4bf80c62eae0cddb3>
    <SharedWithUsers xmlns="e2a6d7fd-cfb8-4aa2-8f9d-00d20bdc3a83">
      <UserInfo>
        <DisplayName>Yutian Shen</DisplayName>
        <AccountId>2636</AccountId>
        <AccountType/>
      </UserInfo>
    </SharedWithUsers>
  </documentManagement>
</p:properties>
</file>

<file path=customXml/itemProps1.xml><?xml version="1.0" encoding="utf-8"?>
<ds:datastoreItem xmlns:ds="http://schemas.openxmlformats.org/officeDocument/2006/customXml" ds:itemID="{8C6057E0-55C8-4E06-83DF-1B4B9DFBCE2B}">
  <ds:schemaRefs>
    <ds:schemaRef ds:uri="http://schemas.microsoft.com/sharepoint/v3/contenttype/forms"/>
  </ds:schemaRefs>
</ds:datastoreItem>
</file>

<file path=customXml/itemProps2.xml><?xml version="1.0" encoding="utf-8"?>
<ds:datastoreItem xmlns:ds="http://schemas.openxmlformats.org/officeDocument/2006/customXml" ds:itemID="{4A66227C-FB1C-4725-AA08-720F761FEA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a6d7fd-cfb8-4aa2-8f9d-00d20bdc3a83"/>
    <ds:schemaRef ds:uri="78237fa5-fae7-4a08-ad29-c8feb430a382"/>
    <ds:schemaRef ds:uri="32708865-3bb8-408b-af27-2c049e41c9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A0D1B9-3404-4CAC-86F4-4FD26645EC81}">
  <ds:schemaRefs>
    <ds:schemaRef ds:uri="http://schemas.microsoft.com/office/2006/metadata/longProperties"/>
  </ds:schemaRefs>
</ds:datastoreItem>
</file>

<file path=customXml/itemProps4.xml><?xml version="1.0" encoding="utf-8"?>
<ds:datastoreItem xmlns:ds="http://schemas.openxmlformats.org/officeDocument/2006/customXml" ds:itemID="{A316A1CE-A917-418B-B474-BC8F88F07ACC}">
  <ds:schemaRefs>
    <ds:schemaRef ds:uri="32708865-3bb8-408b-af27-2c049e41c9bb"/>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78237fa5-fae7-4a08-ad29-c8feb430a382"/>
    <ds:schemaRef ds:uri="e2a6d7fd-cfb8-4aa2-8f9d-00d20bdc3a8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Picture Ad Analytics</Template>
  <TotalTime>1060</TotalTime>
  <Words>1783</Words>
  <Application>Microsoft Office PowerPoint</Application>
  <PresentationFormat>On-screen Show (16:9)</PresentationFormat>
  <Paragraphs>312</Paragraphs>
  <Slides>43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 (body)</vt:lpstr>
      <vt:lpstr>Lucida Grande</vt:lpstr>
      <vt:lpstr>Sommet</vt:lpstr>
      <vt:lpstr>Sommet bold</vt:lpstr>
      <vt:lpstr>Arial</vt:lpstr>
      <vt:lpstr>Calibri</vt:lpstr>
      <vt:lpstr>Cambria Math</vt:lpstr>
      <vt:lpstr>Wingdings</vt:lpstr>
      <vt:lpstr>16x9_Sydney</vt:lpstr>
      <vt:lpstr>PowerPoint Presentation</vt:lpstr>
      <vt:lpstr>Content</vt:lpstr>
      <vt:lpstr>1. Picture Advertising </vt:lpstr>
      <vt:lpstr>Picture Ad in Airbnb</vt:lpstr>
      <vt:lpstr>PowerPoint Presentation</vt:lpstr>
      <vt:lpstr>Case study: DHC Korea Instagram Picture Ad</vt:lpstr>
      <vt:lpstr>DHC Korea wants to know the best ad strategy</vt:lpstr>
      <vt:lpstr>Goal 2: helpful pictorial information?</vt:lpstr>
      <vt:lpstr>Pictorial Information Extraction</vt:lpstr>
      <vt:lpstr>Pictorial Information Extraction</vt:lpstr>
      <vt:lpstr>Microsoft Computer Vision API </vt:lpstr>
      <vt:lpstr>Microsoft Face API </vt:lpstr>
      <vt:lpstr>Google Computer Vision API </vt:lpstr>
      <vt:lpstr>Pictorial Information Extraction</vt:lpstr>
      <vt:lpstr>Images and pixels In digital imaging, a pixel is a physical point in a an image, or the smallest controllable element of a picture represented on the screen. </vt:lpstr>
      <vt:lpstr>Image characteristics - Colour saturation</vt:lpstr>
      <vt:lpstr>Colourfulness</vt:lpstr>
      <vt:lpstr>Brightness</vt:lpstr>
      <vt:lpstr>Contrast of Brightness</vt:lpstr>
      <vt:lpstr>Image clarity </vt:lpstr>
      <vt:lpstr>Visual Balance Colour </vt:lpstr>
      <vt:lpstr>Number of lines</vt:lpstr>
      <vt:lpstr>Dominant Colour of Foreground</vt:lpstr>
      <vt:lpstr>Pictorial Information Extraction</vt:lpstr>
      <vt:lpstr>Picture Mapping to detect DHC Korea products </vt:lpstr>
      <vt:lpstr>Control X variables</vt:lpstr>
      <vt:lpstr>Control X variables</vt:lpstr>
      <vt:lpstr>PowerPoint Presentation</vt:lpstr>
      <vt:lpstr>Data coding for “strategy” categorial variables </vt:lpstr>
      <vt:lpstr>Interpretation for “strategy” categorical variable  </vt:lpstr>
      <vt:lpstr>PowerPoint Presentation</vt:lpstr>
      <vt:lpstr>Does x_j affect Y significantly?</vt:lpstr>
      <vt:lpstr>Decision Rule: P-value</vt:lpstr>
      <vt:lpstr>Does x_j affect Y significantly?</vt:lpstr>
      <vt:lpstr>PowerPoint Presentation</vt:lpstr>
      <vt:lpstr>Result using all the data</vt:lpstr>
      <vt:lpstr>Investigating outliers in Y (No of like)</vt:lpstr>
      <vt:lpstr>Result after excluding outliers</vt:lpstr>
      <vt:lpstr>“Model + Product” strategy is significantly the best.</vt:lpstr>
      <vt:lpstr>Fore Colour: Green &gt; Black &gt; other colors </vt:lpstr>
      <vt:lpstr>High Saturation &amp; High Contrast are good</vt:lpstr>
      <vt:lpstr>What if not including control X variables?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Junbum Kwon</dc:creator>
  <cp:lastModifiedBy>Danica Yong</cp:lastModifiedBy>
  <cp:revision>69</cp:revision>
  <dcterms:created xsi:type="dcterms:W3CDTF">2019-02-19T23:02:43Z</dcterms:created>
  <dcterms:modified xsi:type="dcterms:W3CDTF">2019-02-22T07:13:21Z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SBDocumentType">
    <vt:lpwstr>16</vt:lpwstr>
  </property>
  <property fmtid="{D5CDD505-2E9C-101B-9397-08002B2CF9AE}" pid="3" name="Order">
    <vt:lpwstr>6600.00000000000</vt:lpwstr>
  </property>
  <property fmtid="{D5CDD505-2E9C-101B-9397-08002B2CF9AE}" pid="4" name="Category">
    <vt:lpwstr>AGSM</vt:lpwstr>
  </property>
  <property fmtid="{D5CDD505-2E9C-101B-9397-08002B2CF9AE}" pid="5" name="ASBDepartment">
    <vt:lpwstr>8</vt:lpwstr>
  </property>
  <property fmtid="{D5CDD505-2E9C-101B-9397-08002B2CF9AE}" pid="6" name="ASBUpdatedDate">
    <vt:lpwstr>2015-09-08T00:00:00Z</vt:lpwstr>
  </property>
  <property fmtid="{D5CDD505-2E9C-101B-9397-08002B2CF9AE}" pid="7" name="ASBProgram">
    <vt:lpwstr>5</vt:lpwstr>
  </property>
  <property fmtid="{D5CDD505-2E9C-101B-9397-08002B2CF9AE}" pid="8" name="Format">
    <vt:lpwstr>PowerPoint</vt:lpwstr>
  </property>
  <property fmtid="{D5CDD505-2E9C-101B-9397-08002B2CF9AE}" pid="9" name="UnswBus_ResourceCategory">
    <vt:lpwstr>82;#Schools|8bf36c8b-62d3-46f0-b25e-9195f02982f3</vt:lpwstr>
  </property>
  <property fmtid="{D5CDD505-2E9C-101B-9397-08002B2CF9AE}" pid="10" name="UnswBus_ResourceType">
    <vt:lpwstr>Template</vt:lpwstr>
  </property>
  <property fmtid="{D5CDD505-2E9C-101B-9397-08002B2CF9AE}" pid="11" name="i7e4caf4883549738b3fce866cf588f7">
    <vt:lpwstr>AGSM|e641e8a1-99e5-404f-bd7c-35803f4d985d</vt:lpwstr>
  </property>
  <property fmtid="{D5CDD505-2E9C-101B-9397-08002B2CF9AE}" pid="12" name="TaxCatchAll">
    <vt:lpwstr>78;#AGSM|e641e8a1-99e5-404f-bd7c-35803f4d985d</vt:lpwstr>
  </property>
  <property fmtid="{D5CDD505-2E9C-101B-9397-08002B2CF9AE}" pid="13" name="l106d6d0667840b48999320499b4dd29">
    <vt:lpwstr/>
  </property>
  <property fmtid="{D5CDD505-2E9C-101B-9397-08002B2CF9AE}" pid="14" name="UnswBus_EnterpriseKeywords">
    <vt:lpwstr/>
  </property>
  <property fmtid="{D5CDD505-2E9C-101B-9397-08002B2CF9AE}" pid="15" name="cfdce602ab9848b4bf80c62eae0cddb3">
    <vt:lpwstr/>
  </property>
  <property fmtid="{D5CDD505-2E9C-101B-9397-08002B2CF9AE}" pid="16" name="UnswBus_SchoolUnit">
    <vt:lpwstr/>
  </property>
  <property fmtid="{D5CDD505-2E9C-101B-9397-08002B2CF9AE}" pid="17" name="UnswBus_Description">
    <vt:lpwstr>Branded templates produced by the UNSW Business School Marketing team</vt:lpwstr>
  </property>
  <property fmtid="{D5CDD505-2E9C-101B-9397-08002B2CF9AE}" pid="18" name="ContentTypeId">
    <vt:lpwstr>0x01010008768CDC8BD8F24E88688A23E1BBFFD40083F9DB452809BE4E9E961773873B9725</vt:lpwstr>
  </property>
</Properties>
</file>